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1" r:id="rId2"/>
  </p:sldMasterIdLst>
  <p:notesMasterIdLst>
    <p:notesMasterId r:id="rId50"/>
  </p:notesMasterIdLst>
  <p:sldIdLst>
    <p:sldId id="268" r:id="rId3"/>
    <p:sldId id="279" r:id="rId4"/>
    <p:sldId id="322" r:id="rId5"/>
    <p:sldId id="256" r:id="rId6"/>
    <p:sldId id="280" r:id="rId7"/>
    <p:sldId id="282" r:id="rId8"/>
    <p:sldId id="281" r:id="rId9"/>
    <p:sldId id="364" r:id="rId10"/>
    <p:sldId id="257" r:id="rId11"/>
    <p:sldId id="365" r:id="rId12"/>
    <p:sldId id="366" r:id="rId13"/>
    <p:sldId id="259" r:id="rId14"/>
    <p:sldId id="284" r:id="rId15"/>
    <p:sldId id="269" r:id="rId16"/>
    <p:sldId id="285" r:id="rId17"/>
    <p:sldId id="405" r:id="rId18"/>
    <p:sldId id="286" r:id="rId19"/>
    <p:sldId id="287" r:id="rId20"/>
    <p:sldId id="270" r:id="rId21"/>
    <p:sldId id="288" r:id="rId22"/>
    <p:sldId id="289" r:id="rId23"/>
    <p:sldId id="292" r:id="rId24"/>
    <p:sldId id="271" r:id="rId25"/>
    <p:sldId id="290" r:id="rId26"/>
    <p:sldId id="262" r:id="rId27"/>
    <p:sldId id="263" r:id="rId28"/>
    <p:sldId id="291" r:id="rId29"/>
    <p:sldId id="272" r:id="rId30"/>
    <p:sldId id="293" r:id="rId31"/>
    <p:sldId id="294" r:id="rId32"/>
    <p:sldId id="304" r:id="rId33"/>
    <p:sldId id="273" r:id="rId34"/>
    <p:sldId id="295" r:id="rId35"/>
    <p:sldId id="300" r:id="rId36"/>
    <p:sldId id="299" r:id="rId37"/>
    <p:sldId id="302" r:id="rId38"/>
    <p:sldId id="306" r:id="rId39"/>
    <p:sldId id="303" r:id="rId40"/>
    <p:sldId id="307" r:id="rId41"/>
    <p:sldId id="309" r:id="rId42"/>
    <p:sldId id="308" r:id="rId43"/>
    <p:sldId id="310" r:id="rId44"/>
    <p:sldId id="276" r:id="rId45"/>
    <p:sldId id="277" r:id="rId46"/>
    <p:sldId id="297" r:id="rId47"/>
    <p:sldId id="301" r:id="rId48"/>
    <p:sldId id="274" r:id="rId49"/>
  </p:sldIdLst>
  <p:sldSz cx="12192000" cy="6858000"/>
  <p:notesSz cx="6858000" cy="9144000"/>
  <p:custDataLst>
    <p:tags r:id="rId5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52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tags" Target="tags/tag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18993-67EE-0D41-BB2C-91B49ACACFE4}" type="datetimeFigureOut">
              <a:rPr kumimoji="1" lang="zh-CN" altLang="en-US" smtClean="0"/>
              <a:t>2024/10/29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6438B2-24FB-F241-B9E9-92DAC58F35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Hello everyone and we'll talk about the project today about </a:t>
            </a:r>
            <a:r>
              <a:rPr lang="en-US" b="1">
                <a:cs typeface="+mj-lt"/>
                <a:sym typeface="+mn-ea"/>
              </a:rPr>
              <a:t>Subfamily classification of glycoside hydrolase family</a:t>
            </a:r>
            <a:r>
              <a:rPr lang="en-US"/>
              <a:t>. All tools and scripts are given by our postdoc Dr. Siva and I will go through all the parts and provide some hands-on demonstration.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6BA93-7054-6E40-9DD2-B856B015FD16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The hmmpress dbCAN-fam-HMMs.txt command compresses and indexes the HMM database to optimize it for faster and more efficient searches using HMMER tools like hmmscan and hmmsearch.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HMM model family: These families are statistical models built from many similar sequences, capturing the characteristic features of the family. Each family represents a group of proteins/domains that share similar structure or function.</a:t>
            </a:r>
          </a:p>
          <a:p>
            <a:endParaRPr lang="zh-CN" altLang="en-US"/>
          </a:p>
          <a:p>
            <a:r>
              <a:rPr lang="zh-CN" altLang="en-US"/>
              <a:t>Family HMM: The HMM family that the query sequence matched (the protein family or domain represented by the HMM).</a:t>
            </a:r>
          </a:p>
          <a:p>
            <a:r>
              <a:rPr lang="zh-CN" altLang="en-US"/>
              <a:t>HMM length: The length of the HMM model in amino acids or nucleotides.</a:t>
            </a:r>
          </a:p>
          <a:p>
            <a:r>
              <a:rPr lang="zh-CN" altLang="en-US"/>
              <a:t>Query ID: The identifier of the query sequence being analyzed.</a:t>
            </a:r>
          </a:p>
          <a:p>
            <a:r>
              <a:rPr lang="zh-CN" altLang="en-US"/>
              <a:t>Query length: The total length of the query sequence in amino acids or nucleotides.</a:t>
            </a:r>
          </a:p>
          <a:p>
            <a:r>
              <a:rPr lang="zh-CN" altLang="en-US"/>
              <a:t>E-value: A statistical value indicating the similarity between the query sequence and the HMM family. Lower E-values mean higher similarity and more significant matches.</a:t>
            </a:r>
          </a:p>
          <a:p>
            <a:r>
              <a:rPr lang="zh-CN" altLang="en-US"/>
              <a:t>HMM start: The start position in the HMM model where the match begins.</a:t>
            </a:r>
          </a:p>
          <a:p>
            <a:r>
              <a:rPr lang="zh-CN" altLang="en-US"/>
              <a:t>HMM end: The end position in the HMM model where the match finishes.</a:t>
            </a:r>
          </a:p>
          <a:p>
            <a:r>
              <a:rPr lang="zh-CN" altLang="en-US"/>
              <a:t>Query start: The start position in the query sequence where the match begins.</a:t>
            </a:r>
          </a:p>
          <a:p>
            <a:r>
              <a:rPr lang="zh-CN" altLang="en-US"/>
              <a:t>Query end: The end position in the query sequence where the match finishes.</a:t>
            </a:r>
          </a:p>
          <a:p>
            <a:r>
              <a:rPr lang="zh-CN" altLang="en-US"/>
              <a:t>Coverage: The proportion of the HMM model that aligns with the query sequence, indicating how much of the model is covered by the match.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we will be focusing on classifying the CAZy family into subfamilies. </a:t>
            </a:r>
            <a:r>
              <a:rPr lang="en-US" altLang="zh-CN"/>
              <a:t>and </a:t>
            </a:r>
            <a:r>
              <a:rPr lang="zh-CN" altLang="en-US"/>
              <a:t>to analyze and visualize them using bioinformatics tools and methods. </a:t>
            </a:r>
          </a:p>
          <a:p>
            <a:endParaRPr lang="zh-CN" altLang="en-US"/>
          </a:p>
          <a:p>
            <a:r>
              <a:rPr lang="zh-CN" altLang="en-US"/>
              <a:t>For this project, we are going to follow the methodology outlined in this paper</a:t>
            </a:r>
          </a:p>
          <a:p>
            <a:endParaRPr lang="zh-CN" altLang="en-US"/>
          </a:p>
          <a:p>
            <a:r>
              <a:rPr lang="zh-CN" altLang="en-US"/>
              <a:t>To give you a clearer picture, we'll be using GH31 as our primary example to demonstrate all the analyses we'll perform. </a:t>
            </a:r>
          </a:p>
          <a:p>
            <a:r>
              <a:rPr lang="zh-CN" altLang="en-US"/>
              <a:t> GH31 is a diverse and well-studied glycoside hydrolase family</a:t>
            </a:r>
          </a:p>
          <a:p>
            <a:r>
              <a:rPr lang="zh-CN" altLang="en-US"/>
              <a:t>Now, we</a:t>
            </a:r>
            <a:r>
              <a:rPr lang="en-US" altLang="zh-CN"/>
              <a:t> need to </a:t>
            </a:r>
            <a:r>
              <a:rPr lang="zh-CN" altLang="en-US"/>
              <a:t>divid</a:t>
            </a:r>
            <a:r>
              <a:rPr lang="en-US" altLang="zh-CN"/>
              <a:t>e</a:t>
            </a:r>
            <a:r>
              <a:rPr lang="zh-CN" altLang="en-US"/>
              <a:t> the class into two groups. Group 1 will be working on GH5, another important glycoside hydrolase family, while Group 2 will focus on GH16. Each group will apply the classification and analysis techniques we discuss today to their assigned family.</a:t>
            </a: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/ɪkˈstrækʃ(ə)n/</a:t>
            </a:r>
          </a:p>
          <a:p>
            <a:r>
              <a:rPr lang="zh-CN" altLang="en-US"/>
              <a:t>/ˌfaɪloʊdʒəˈnetɪk/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/</a:t>
            </a:r>
            <a:r>
              <a:rPr lang="zh-CN" altLang="en-US"/>
              <a:t>rɪˈpɑːzətɔːri/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330" y="1429385"/>
            <a:ext cx="10968355" cy="381635"/>
          </a:xfrm>
        </p:spPr>
        <p:txBody>
          <a:bodyPr lIns="101600" tIns="38100" rIns="76200" bIns="38100"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单击此处编辑副标题</a:t>
            </a:r>
            <a:endParaRPr lang="en-US" alt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3430C-10B3-F947-A8EC-9980BAB4A17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3430C-10B3-F947-A8EC-9980BAB4A17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ccount.ncbi.nlm.nih.gov/&#160;%0d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ccount.ncbi.nlm.nih.gov/&#160;%0d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ftp.ncbi.nlm.nih.gov/entrez/entrezdirect/install-edirect.sh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hyperlink" Target="https://bcb.unl.edu/dbCAN2/%0d" TargetMode="External"/><Relationship Id="rId4" Type="http://schemas.openxmlformats.org/officeDocument/2006/relationships/hyperlink" Target="%20%20%20https:/bcb.unl.edu/dbCAN2/%0d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cb.unl.edu/dbCAN2/download/Databases/dbCAN-old@UGA/readme.tx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cb.unl.edu/dbCAN2/download/Databases/dbCAN-old@UGA/hmmscan-parser.sh" TargetMode="External"/><Relationship Id="rId5" Type="http://schemas.openxmlformats.org/officeDocument/2006/relationships/hyperlink" Target="https://bcb.unl.edu/dbCAN2/download/Databases/dbCAN-old@UGA/dbCAN-fam-HMMs.txt" TargetMode="External"/><Relationship Id="rId4" Type="http://schemas.openxmlformats.org/officeDocument/2006/relationships/hyperlink" Target="https://bcb.unl.edu/dbCAN2/download/Databases/dbCAN-old@UGA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jbc.2023.10303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guelMSandin/SSNetworks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ahvdk/SSNpipe/releases/download/v.1.0-beta/ssnpipe_unix.tar.gz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itol.embl.d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itol.embl.de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itol.embl.de/help/colors_styles_template.txt" TargetMode="External"/><Relationship Id="rId2" Type="http://schemas.openxmlformats.org/officeDocument/2006/relationships/hyperlink" Target="https://itol.embl.de/help.cgi#functio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csb.org/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i.ac.uk/Tools/sss/fasta/" TargetMode="External"/><Relationship Id="rId2" Type="http://schemas.openxmlformats.org/officeDocument/2006/relationships/hyperlink" Target="https://alphafold.ebi.ac.uk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colab.research.google.com/github/sokrypton/ColabFold/blob/main/AlphaFold2.ipynb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epingle/course-project-1-Subfamily-classification-of-glycoside-hydrolase-famil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zy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www.cazy.org/GH31.html" TargetMode="External"/><Relationship Id="rId4" Type="http://schemas.openxmlformats.org/officeDocument/2006/relationships/hyperlink" Target="http://www.cazy.org/Glycoside-Hydrolases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zy.org/IMG/cazy_data/GH31.tx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zy.org/IMG/cazy_data/GH31.tx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ncbi.nlm.nih.gov/books/NBK179288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ncbi.nlm.nih.gov/books/NBK25497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71" y="1675829"/>
            <a:ext cx="11662587" cy="1322873"/>
          </a:xfrm>
        </p:spPr>
        <p:txBody>
          <a:bodyPr>
            <a:normAutofit fontScale="90000"/>
          </a:bodyPr>
          <a:lstStyle/>
          <a:p>
            <a:r>
              <a:rPr lang="en-US" sz="4400" b="1"/>
              <a:t>Course Project 1:</a:t>
            </a:r>
            <a:br>
              <a:rPr lang="en-US" sz="4400" b="1"/>
            </a:br>
            <a:br>
              <a:rPr lang="en-US" sz="4400"/>
            </a:br>
            <a:r>
              <a:rPr lang="en-US" sz="4400" b="1">
                <a:cs typeface="+mj-lt"/>
              </a:rPr>
              <a:t>Subfamily classification of glycoside hydrolase family</a:t>
            </a:r>
          </a:p>
        </p:txBody>
      </p:sp>
      <p:sp>
        <p:nvSpPr>
          <p:cNvPr id="4" name="Google Shape;94;p1"/>
          <p:cNvSpPr txBox="1"/>
          <p:nvPr/>
        </p:nvSpPr>
        <p:spPr>
          <a:xfrm>
            <a:off x="2531110" y="3458210"/>
            <a:ext cx="7059295" cy="31781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3200"/>
            </a:pPr>
            <a:r>
              <a:rPr lang="en-US" sz="2800">
                <a:solidFill>
                  <a:schemeClr val="dk1"/>
                </a:solidFill>
              </a:rPr>
              <a:t> </a:t>
            </a:r>
            <a:r>
              <a:rPr lang="en-US">
                <a:solidFill>
                  <a:schemeClr val="dk1"/>
                </a:solidFill>
              </a:rPr>
              <a:t>Siva Shanmugam (Postdoc)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3200"/>
            </a:pPr>
            <a:r>
              <a:rPr lang="en-US">
                <a:solidFill>
                  <a:schemeClr val="dk1"/>
                </a:solidFill>
              </a:rPr>
              <a:t>Xinpeng Zhang (PhD student)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3200"/>
            </a:pPr>
            <a:r>
              <a:rPr lang="en-US">
                <a:solidFill>
                  <a:schemeClr val="dk1"/>
                </a:solidFill>
              </a:rPr>
              <a:t>Yi Xing (Master student)</a:t>
            </a:r>
            <a:endParaRPr lang="en-US"/>
          </a:p>
          <a:p>
            <a:pPr>
              <a:spcBef>
                <a:spcPts val="480"/>
              </a:spcBef>
              <a:buClr>
                <a:schemeClr val="dk1"/>
              </a:buClr>
              <a:buSzPts val="2400"/>
            </a:pPr>
            <a:r>
              <a:rPr lang="en-US">
                <a:solidFill>
                  <a:schemeClr val="dk1"/>
                </a:solidFill>
              </a:rPr>
              <a:t>Department of Food Science and Technology</a:t>
            </a:r>
            <a:endParaRPr lang="en-US"/>
          </a:p>
          <a:p>
            <a:pPr>
              <a:spcBef>
                <a:spcPts val="480"/>
              </a:spcBef>
              <a:buClr>
                <a:schemeClr val="dk1"/>
              </a:buClr>
              <a:buSzPts val="2400"/>
            </a:pPr>
            <a:r>
              <a:rPr lang="en-US">
                <a:solidFill>
                  <a:schemeClr val="dk1"/>
                </a:solidFill>
              </a:rPr>
              <a:t>10/24/2024</a:t>
            </a:r>
          </a:p>
        </p:txBody>
      </p:sp>
      <p:pic>
        <p:nvPicPr>
          <p:cNvPr id="5" name="Google Shape;98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5451" y="175538"/>
            <a:ext cx="3786949" cy="930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9;p1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085005" y="175538"/>
            <a:ext cx="2931543" cy="93059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5143234" y="6236186"/>
            <a:ext cx="18345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PI: Yanbin Yin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0502" y="5587365"/>
            <a:ext cx="3440615" cy="4663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53365" y="1406525"/>
            <a:ext cx="6340475" cy="3384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 panose="02010600030101010101" charset="-122"/>
              </a:rPr>
              <a:t>Creating an NCBI Account (Recommended to Use Your UNL Account)   </a:t>
            </a:r>
            <a:r>
              <a:rPr kumimoji="1" lang="en-US" altLang="zh-CN" sz="2400">
                <a:hlinkClick r:id="rId2" action="ppaction://hlinkfile"/>
              </a:rPr>
              <a:t>https://account.ncbi.nlm.nih.gov/ </a:t>
            </a:r>
          </a:p>
          <a:p>
            <a:pPr indent="0">
              <a:buFont typeface="Arial" panose="020B0604020202020204" pitchFamily="34" charset="0"/>
              <a:buNone/>
            </a:pPr>
            <a:endParaRPr kumimoji="1" lang="en-US" altLang="zh-CN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 panose="02010600030101010101" charset="-122"/>
              </a:rPr>
              <a:t>Then go to the “Account settings”</a:t>
            </a:r>
            <a:endParaRPr kumimoji="1" lang="en-US" altLang="zh-CN" sz="280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80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 panose="02010600030101010101" charset="-122"/>
              </a:rPr>
              <a:t>Find your API key in the end.</a:t>
            </a:r>
            <a:endParaRPr lang="en-US" altLang="zh-CN" sz="280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t="13820"/>
          <a:stretch>
            <a:fillRect/>
          </a:stretch>
        </p:blipFill>
        <p:spPr>
          <a:xfrm>
            <a:off x="7188200" y="680085"/>
            <a:ext cx="4081780" cy="20154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8660" y="2844165"/>
            <a:ext cx="4340860" cy="17056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600" y="4791075"/>
            <a:ext cx="4884420" cy="16065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69570" y="86360"/>
            <a:ext cx="110299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600" b="1"/>
              <a:t>1.3 - Automating NCBI Data Retrieval with E-utilities and API Keys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53365" y="1406525"/>
            <a:ext cx="6340475" cy="3384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 panose="02010600030101010101" charset="-122"/>
              </a:rPr>
              <a:t>Creating an NCBI Account (Recommended to Use Your UNL Account)   </a:t>
            </a:r>
            <a:r>
              <a:rPr kumimoji="1" lang="en-US" altLang="zh-CN" sz="2400">
                <a:hlinkClick r:id="rId2" action="ppaction://hlinkfile"/>
              </a:rPr>
              <a:t>https://account.ncbi.nlm.nih.gov/ </a:t>
            </a:r>
          </a:p>
          <a:p>
            <a:pPr indent="0">
              <a:buFont typeface="Arial" panose="020B0604020202020204" pitchFamily="34" charset="0"/>
              <a:buNone/>
            </a:pPr>
            <a:endParaRPr kumimoji="1" lang="en-US" altLang="zh-CN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 panose="02010600030101010101" charset="-122"/>
              </a:rPr>
              <a:t>Then go to the “Account settings”</a:t>
            </a:r>
            <a:endParaRPr kumimoji="1" lang="en-US" altLang="zh-CN" sz="280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80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 panose="02010600030101010101" charset="-122"/>
              </a:rPr>
              <a:t>Find your API key in the end.</a:t>
            </a:r>
            <a:endParaRPr lang="en-US" altLang="zh-CN" sz="280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t="13820"/>
          <a:stretch>
            <a:fillRect/>
          </a:stretch>
        </p:blipFill>
        <p:spPr>
          <a:xfrm>
            <a:off x="7360920" y="680085"/>
            <a:ext cx="4081780" cy="20154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720" y="2717165"/>
            <a:ext cx="4340860" cy="17056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2795" y="4444365"/>
            <a:ext cx="4884420" cy="16065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69570" y="86360"/>
            <a:ext cx="110299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600" b="1"/>
              <a:t>1.3 - Automating NCBI Data Retrieval with E-utilities and API Keys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0335" y="680085"/>
            <a:ext cx="5516880" cy="57378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09550" y="296545"/>
            <a:ext cx="12628245" cy="6708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 b="0" i="0">
                <a:ea typeface="等线" panose="02010600030101010101" charset="-122"/>
              </a:rPr>
              <a:t>Run the following command:</a:t>
            </a:r>
          </a:p>
          <a:p>
            <a:pPr algn="l">
              <a:buClrTx/>
              <a:buSzTx/>
              <a:buFontTx/>
            </a:pPr>
            <a:r>
              <a:rPr kumimoji="1" lang="en-US" altLang="zh-CN" sz="1600" b="0" i="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sh -c "$(curl -fsSL </a:t>
            </a:r>
            <a:r>
              <a:rPr kumimoji="1" lang="en-US" altLang="zh-CN" sz="1600" b="0" i="0" strike="noStrike">
                <a:latin typeface="Courier New" panose="02070309020205020404"/>
                <a:ea typeface="等线" panose="02010600030101010101" charset="-122"/>
                <a:cs typeface="Courier New" panose="02070309020205020404"/>
                <a:hlinkClick r:id="rId2"/>
              </a:rPr>
              <a:t>https://ftp.ncbi.nlm.nih.gov/entrez/entrezdirect/install-edirect.sh</a:t>
            </a:r>
            <a:r>
              <a:rPr kumimoji="1" lang="en-US" altLang="zh-CN" sz="1600" b="0" i="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)</a:t>
            </a:r>
            <a:r>
              <a:rPr kumimoji="1"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"</a:t>
            </a:r>
            <a:endParaRPr kumimoji="1" lang="en-US" altLang="zh-CN" sz="160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r>
              <a:rPr kumimoji="1"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(Type y and click enter when it asks you to do it)</a:t>
            </a:r>
          </a:p>
          <a:p>
            <a:endParaRPr lang="en-US" altLang="zh-CN" sz="1400">
              <a:solidFill>
                <a:srgbClr val="000000"/>
              </a:solidFill>
              <a:latin typeface="Calibri" panose="020F0502020204030204"/>
              <a:ea typeface="等线" panose="02010600030101010101" charset="-122"/>
              <a:cs typeface="Calibri" panose="020F0502020204030204"/>
            </a:endParaRPr>
          </a:p>
          <a:p>
            <a:endParaRPr lang="en-US" altLang="zh-CN" sz="1400">
              <a:solidFill>
                <a:srgbClr val="000000"/>
              </a:solidFill>
              <a:latin typeface="Calibri" panose="020F0502020204030204"/>
              <a:ea typeface="等线" panose="02010600030101010101" charset="-122"/>
              <a:cs typeface="Calibri" panose="020F0502020204030204"/>
            </a:endParaRPr>
          </a:p>
          <a:p>
            <a:endParaRPr lang="en-US" altLang="zh-CN" sz="1400">
              <a:solidFill>
                <a:srgbClr val="000000"/>
              </a:solidFill>
              <a:latin typeface="Calibri" panose="020F0502020204030204"/>
              <a:ea typeface="等线" panose="02010600030101010101" charset="-122"/>
              <a:cs typeface="Calibri" panose="020F0502020204030204"/>
            </a:endParaRPr>
          </a:p>
          <a:p>
            <a:endParaRPr lang="en-US" altLang="zh-CN" sz="1400">
              <a:solidFill>
                <a:srgbClr val="000000"/>
              </a:solidFill>
              <a:latin typeface="Calibri" panose="020F0502020204030204"/>
              <a:ea typeface="等线" panose="02010600030101010101" charset="-122"/>
              <a:cs typeface="Calibri" panose="020F0502020204030204"/>
            </a:endParaRPr>
          </a:p>
          <a:p>
            <a:endParaRPr lang="en-US" altLang="zh-CN" sz="1400">
              <a:solidFill>
                <a:srgbClr val="000000"/>
              </a:solidFill>
              <a:latin typeface="Calibri" panose="020F0502020204030204"/>
              <a:ea typeface="等线" panose="02010600030101010101" charset="-122"/>
              <a:cs typeface="Calibri" panose="020F0502020204030204"/>
            </a:endParaRPr>
          </a:p>
          <a:p>
            <a:endParaRPr lang="en-US" altLang="zh-CN" sz="1400">
              <a:solidFill>
                <a:srgbClr val="000000"/>
              </a:solidFill>
              <a:latin typeface="Calibri" panose="020F0502020204030204"/>
              <a:ea typeface="等线" panose="02010600030101010101" charset="-122"/>
              <a:cs typeface="Calibri" panose="020F0502020204030204"/>
            </a:endParaRPr>
          </a:p>
          <a:p>
            <a:endParaRPr lang="en-US" altLang="zh-CN" sz="1400">
              <a:solidFill>
                <a:srgbClr val="000000"/>
              </a:solidFill>
              <a:latin typeface="Calibri" panose="020F0502020204030204"/>
              <a:ea typeface="等线" panose="02010600030101010101" charset="-122"/>
              <a:cs typeface="Calibri" panose="020F0502020204030204"/>
            </a:endParaRPr>
          </a:p>
          <a:p>
            <a:endParaRPr lang="en-US" altLang="zh-CN" sz="1400">
              <a:solidFill>
                <a:srgbClr val="000000"/>
              </a:solidFill>
              <a:latin typeface="Calibri" panose="020F0502020204030204"/>
              <a:ea typeface="等线" panose="02010600030101010101" charset="-122"/>
              <a:cs typeface="Calibri" panose="020F0502020204030204"/>
            </a:endParaRPr>
          </a:p>
          <a:p>
            <a:endParaRPr lang="en-US" altLang="zh-CN" sz="1400">
              <a:solidFill>
                <a:srgbClr val="000000"/>
              </a:solidFill>
              <a:latin typeface="Aptos Mono"/>
            </a:endParaRPr>
          </a:p>
          <a:p>
            <a:endParaRPr lang="en-US" altLang="zh-CN" sz="1400">
              <a:solidFill>
                <a:srgbClr val="000000"/>
              </a:solidFill>
              <a:latin typeface="Aptos Mono"/>
            </a:endParaRPr>
          </a:p>
          <a:p>
            <a:endParaRPr lang="en-US" altLang="zh-CN" sz="1400">
              <a:solidFill>
                <a:srgbClr val="000000"/>
              </a:solidFill>
              <a:latin typeface="Aptos Mono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>
                <a:ea typeface="等线" panose="02010600030101010101" charset="-122"/>
              </a:rPr>
              <a:t>And use this command to set your NCBI API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r>
              <a:rPr kumimoji="1"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export NCBI_API_KEY=your_API_KEY</a:t>
            </a:r>
          </a:p>
          <a:p>
            <a:pPr algn="l">
              <a:buClrTx/>
              <a:buSzTx/>
              <a:buFontTx/>
            </a:pPr>
            <a:endParaRPr kumimoji="1" lang="en-US" altLang="zh-CN" sz="160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r>
              <a:rPr kumimoji="1"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cp ../course-project-1-Subfamily-classification-of-glycoside-hydrolase-family/</a:t>
            </a:r>
            <a:r>
              <a:rPr kumimoji="1" lang="en-US" altLang="zh-CN" sz="1600">
                <a:highlight>
                  <a:srgbClr val="00FFFF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batch_download_protein_seqeunces.sh</a:t>
            </a:r>
            <a:r>
              <a:rPr kumimoji="1"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.</a:t>
            </a:r>
          </a:p>
          <a:p>
            <a:pPr algn="l">
              <a:buClrTx/>
              <a:buSzTx/>
              <a:buFontTx/>
            </a:pPr>
            <a:endParaRPr kumimoji="1" lang="en-US" altLang="zh-CN" sz="160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r>
              <a:rPr kumimoji="1"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nano batch_download_protein_seqeunces.sh</a:t>
            </a:r>
          </a:p>
          <a:p>
            <a:endParaRPr lang="en-US" altLang="zh-CN" sz="1400">
              <a:solidFill>
                <a:srgbClr val="000000"/>
              </a:solidFill>
              <a:latin typeface="Aptos Mon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latin typeface="Calibri" panose="020F0502020204030204"/>
                <a:ea typeface="等线" panose="02010600030101010101" charset="-122"/>
                <a:cs typeface="Calibri" panose="020F0502020204030204"/>
              </a:rPr>
              <a:t>Revise to change email address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Calibri" panose="020F0502020204030204"/>
                <a:ea typeface="等线" panose="02010600030101010101" charset="-122"/>
                <a:cs typeface="Calibri" panose="020F0502020204030204"/>
              </a:rPr>
              <a:t>The </a:t>
            </a:r>
            <a:r>
              <a:rPr lang="en-US" sz="2400" err="1">
                <a:solidFill>
                  <a:srgbClr val="FF0000"/>
                </a:solidFill>
                <a:latin typeface="Calibri" panose="020F0502020204030204"/>
                <a:ea typeface="等线" panose="02010600030101010101" charset="-122"/>
                <a:cs typeface="Calibri" panose="020F0502020204030204"/>
              </a:rPr>
              <a:t>uniq_list_ids.txt</a:t>
            </a:r>
            <a:r>
              <a:rPr lang="en-US" sz="2400">
                <a:solidFill>
                  <a:srgbClr val="FF0000"/>
                </a:solidFill>
                <a:latin typeface="Calibri" panose="020F0502020204030204"/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sz="2400">
                <a:solidFill>
                  <a:srgbClr val="000000"/>
                </a:solidFill>
                <a:latin typeface="Calibri" panose="020F0502020204030204"/>
                <a:ea typeface="等线" panose="02010600030101010101" charset="-122"/>
                <a:cs typeface="Calibri" panose="020F0502020204030204"/>
              </a:rPr>
              <a:t>file will be processed for this </a:t>
            </a:r>
            <a:r>
              <a:rPr lang="en-US" sz="2400" err="1">
                <a:solidFill>
                  <a:srgbClr val="000000"/>
                </a:solidFill>
                <a:latin typeface="Calibri" panose="020F0502020204030204"/>
                <a:ea typeface="等线" panose="02010600030101010101" charset="-122"/>
                <a:cs typeface="Calibri" panose="020F0502020204030204"/>
              </a:rPr>
              <a:t>sh</a:t>
            </a:r>
            <a:r>
              <a:rPr lang="en-US" sz="2400">
                <a:solidFill>
                  <a:srgbClr val="000000"/>
                </a:solidFill>
                <a:latin typeface="Calibri" panose="020F0502020204030204"/>
                <a:ea typeface="等线" panose="02010600030101010101" charset="-122"/>
                <a:cs typeface="Calibri" panose="020F0502020204030204"/>
              </a:rPr>
              <a:t> script</a:t>
            </a:r>
          </a:p>
          <a:p>
            <a:endParaRPr lang="en-US" altLang="zh-CN" sz="2400">
              <a:solidFill>
                <a:srgbClr val="000000"/>
              </a:solidFill>
              <a:latin typeface="Calibri" panose="020F0502020204030204"/>
              <a:ea typeface="等线" panose="02010600030101010101" charset="-122"/>
              <a:cs typeface="Calibri" panose="020F0502020204030204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570" y="1198245"/>
            <a:ext cx="4410075" cy="32296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90" y="1499235"/>
            <a:ext cx="6633210" cy="1677670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 flipV="1">
            <a:off x="6513830" y="1947545"/>
            <a:ext cx="2840355" cy="316357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87797" y="1027280"/>
            <a:ext cx="9132712" cy="329184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 b="0" i="0">
                <a:ea typeface="等线" panose="02010600030101010101" charset="-122"/>
              </a:rPr>
              <a:t>After that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b="0" i="0">
              <a:solidFill>
                <a:srgbClr val="000000"/>
              </a:solidFill>
              <a:effectLst/>
              <a:latin typeface="Aptos Mono"/>
            </a:endParaRPr>
          </a:p>
          <a:p>
            <a:r>
              <a:rPr lang="en-GB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bash batch_download_protein_seqeunces.sh</a:t>
            </a:r>
            <a:endParaRPr lang="en-US" altLang="zh-CN" sz="16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lang="en-US" altLang="zh-CN" sz="2400">
              <a:solidFill>
                <a:srgbClr val="000000"/>
              </a:solidFill>
              <a:latin typeface="Aptos Mono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>
                <a:ea typeface="等线" panose="02010600030101010101" charset="-122"/>
              </a:rPr>
              <a:t>It takes ~30mins to downloading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latin typeface="Aptos Mon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2400">
                <a:ea typeface="等线" panose="02010600030101010101" charset="-122"/>
              </a:rPr>
              <a:t>26862 ids were found and downloaded. </a:t>
            </a:r>
            <a:endParaRPr lang="en-GB" altLang="zh-CN" sz="2400">
              <a:ea typeface="等线" panose="02010600030101010101" charset="-122"/>
              <a:cs typeface="Calibri" panose="020F05020202040302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2400">
                <a:ea typeface="等线" panose="02010600030101010101" charset="-122"/>
              </a:rPr>
              <a:t>Finally you get a file called “</a:t>
            </a:r>
            <a:r>
              <a:rPr lang="en-GB" altLang="zh-CN" sz="2400" err="1">
                <a:solidFill>
                  <a:srgbClr val="FF0000"/>
                </a:solidFill>
                <a:ea typeface="等线" panose="02010600030101010101" charset="-122"/>
              </a:rPr>
              <a:t>batch_protein_sequences.fasta</a:t>
            </a:r>
            <a:r>
              <a:rPr lang="en-GB" altLang="zh-CN" sz="2400">
                <a:ea typeface="等线" panose="02010600030101010101" charset="-122"/>
              </a:rPr>
              <a:t>”.</a:t>
            </a:r>
            <a:endParaRPr lang="zh-CN" altLang="en-US" sz="2400">
              <a:ea typeface="等线" panose="0201060003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0685" y="4631055"/>
            <a:ext cx="116973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en-GB" altLang="zh-CN" sz="2400">
                <a:highlight>
                  <a:srgbClr val="FFFF00"/>
                </a:highlight>
                <a:ea typeface="等线" panose="02010600030101010101" charset="-122"/>
                <a:sym typeface="+mn-ea"/>
              </a:rPr>
              <a:t>“</a:t>
            </a:r>
            <a:r>
              <a:rPr lang="en-GB" altLang="zh-CN" sz="2400" err="1">
                <a:solidFill>
                  <a:srgbClr val="FF0000"/>
                </a:solidFill>
                <a:highlight>
                  <a:srgbClr val="FFFF00"/>
                </a:highlight>
                <a:ea typeface="等线" panose="02010600030101010101" charset="-122"/>
                <a:sym typeface="+mn-ea"/>
              </a:rPr>
              <a:t>batch_protein_sequences.fasta</a:t>
            </a:r>
            <a:r>
              <a:rPr lang="en-GB" altLang="zh-CN" sz="2400">
                <a:highlight>
                  <a:srgbClr val="FFFF00"/>
                </a:highlight>
                <a:ea typeface="等线" panose="02010600030101010101" charset="-122"/>
                <a:sym typeface="+mn-ea"/>
              </a:rPr>
              <a:t>”</a:t>
            </a:r>
            <a:r>
              <a:rPr lang="en-US" altLang="en-GB" sz="2400" err="1">
                <a:solidFill>
                  <a:srgbClr val="FF0000"/>
                </a:solidFill>
                <a:highlight>
                  <a:srgbClr val="FFFF00"/>
                </a:highlight>
                <a:ea typeface="等线" panose="02010600030101010101" charset="-122"/>
                <a:sym typeface="+mn-ea"/>
              </a:rPr>
              <a:t>: </a:t>
            </a:r>
            <a:r>
              <a:rPr lang="en-GB" altLang="zh-CN" sz="2400" b="1" err="1">
                <a:solidFill>
                  <a:schemeClr val="tx1"/>
                </a:solidFill>
                <a:highlight>
                  <a:srgbClr val="FFFF00"/>
                </a:highlight>
                <a:ea typeface="等线" panose="02010600030101010101" charset="-122"/>
              </a:rPr>
              <a:t>protein sequences downloaded from GenBank using unique IDs extracted from the GH31.txt file on the CAZy website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Part</a:t>
            </a:r>
            <a:r>
              <a:rPr lang="zh-CN" altLang="en-US"/>
              <a:t> </a:t>
            </a:r>
            <a:r>
              <a:rPr lang="en-US" altLang="zh-CN"/>
              <a:t>II</a:t>
            </a:r>
            <a:br>
              <a:rPr lang="en-US" altLang="zh-CN"/>
            </a:br>
            <a:r>
              <a:rPr lang="en-US" altLang="zh-CN"/>
              <a:t>Domain annotation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80085"/>
            <a:ext cx="9144000" cy="11777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 panose="020F0502020204030204"/>
                <a:cs typeface="Calibri" panose="020F0502020204030204"/>
              </a:rPr>
              <a:t>Create your part2 folder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1635" y="172085"/>
            <a:ext cx="109797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600" b="1"/>
              <a:t>2.1 - Domain Annotation of Protein Sequences Using </a:t>
            </a:r>
            <a:r>
              <a:rPr lang="en-US" altLang="zh-CN" sz="3600" b="1">
                <a:solidFill>
                  <a:srgbClr val="FF0000"/>
                </a:solidFill>
              </a:rPr>
              <a:t>HMMER</a:t>
            </a:r>
            <a:r>
              <a:rPr lang="en-US" altLang="zh-CN" sz="3600" b="1"/>
              <a:t> and </a:t>
            </a:r>
            <a:r>
              <a:rPr lang="en-US" altLang="zh-CN" sz="3600" b="1">
                <a:solidFill>
                  <a:srgbClr val="FF0000"/>
                </a:solidFill>
              </a:rPr>
              <a:t>dbCAN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75590" y="1370965"/>
            <a:ext cx="1119187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800" b="1">
                <a:ea typeface="等线" panose="02010600030101010101" charset="-122"/>
              </a:rPr>
              <a:t>HMMER</a:t>
            </a:r>
            <a:r>
              <a:rPr kumimoji="1" lang="en-US" altLang="zh-CN" sz="2800">
                <a:ea typeface="等线" panose="02010600030101010101" charset="-122"/>
              </a:rPr>
              <a:t> is used for searching sequence databases for sequence homologs, and for making sequence alignments. HMMER is often used together with a profile database, such as Pfam.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kumimoji="1" lang="en-US" altLang="zh-CN" sz="2800">
              <a:ea typeface="等线" panose="02010600030101010101" charset="-122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800" b="1">
                <a:ea typeface="等线" panose="02010600030101010101" charset="-122"/>
              </a:rPr>
              <a:t>dbCAN: </a:t>
            </a:r>
            <a:r>
              <a:rPr kumimoji="1" lang="en-US" altLang="zh-CN" sz="2800">
                <a:ea typeface="等线" panose="02010600030101010101" charset="-122"/>
              </a:rPr>
              <a:t>a database for CAZyme family-specific signature domains.</a:t>
            </a:r>
          </a:p>
          <a:p>
            <a:pPr indent="0" algn="l">
              <a:buClrTx/>
              <a:buSzTx/>
              <a:buFont typeface="Arial" panose="020B0604020202020204" pitchFamily="34" charset="0"/>
              <a:buNone/>
            </a:pPr>
            <a:endParaRPr kumimoji="1" lang="en-US" altLang="zh-CN" sz="2800">
              <a:ea typeface="等线" panose="0201060003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0" y="3833495"/>
            <a:ext cx="6030595" cy="2296795"/>
          </a:xfrm>
          <a:prstGeom prst="rect">
            <a:avLst/>
          </a:prstGeom>
        </p:spPr>
      </p:pic>
      <p:sp>
        <p:nvSpPr>
          <p:cNvPr id="5" name="文本框 4">
            <a:hlinkClick r:id="rId4" action="ppaction://hlinkfile"/>
          </p:cNvPr>
          <p:cNvSpPr txBox="1"/>
          <p:nvPr/>
        </p:nvSpPr>
        <p:spPr>
          <a:xfrm>
            <a:off x="6236335" y="618109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>
              <a:buClrTx/>
              <a:buSzTx/>
              <a:buFont typeface="Arial" panose="020B0604020202020204" pitchFamily="34" charset="0"/>
              <a:buNone/>
            </a:pPr>
            <a:r>
              <a:rPr kumimoji="1" lang="en-US" altLang="zh-CN" sz="2800">
                <a:ea typeface="等线" panose="02010600030101010101" charset="-122"/>
                <a:sym typeface="+mn-ea"/>
              </a:rPr>
              <a:t>   </a:t>
            </a:r>
            <a:r>
              <a:rPr kumimoji="1" lang="en-US" altLang="zh-CN" sz="2400">
                <a:ea typeface="等线" panose="02010600030101010101" charset="-122"/>
                <a:sym typeface="+mn-ea"/>
                <a:hlinkClick r:id="rId5" action="ppaction://hlinkfile"/>
              </a:rPr>
              <a:t>https://bcb.unl.edu/dbCAN2/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635" y="3833495"/>
            <a:ext cx="5413375" cy="23482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33350" y="1448435"/>
            <a:ext cx="12058650" cy="56622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 panose="02010600030101010101" charset="-122"/>
                <a:sym typeface="+mn-ea"/>
              </a:rPr>
              <a:t>Steps to Run dbCAN CAZyme Annotation</a:t>
            </a:r>
            <a:endParaRPr kumimoji="1" lang="en-US" altLang="zh-CN" sz="2800">
              <a:ea typeface="等线" panose="02010600030101010101" charset="-122"/>
            </a:endParaRPr>
          </a:p>
          <a:p>
            <a:pPr indent="0" algn="l"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>
                <a:sym typeface="+mn-ea"/>
                <a:hlinkClick r:id="rId3" action="ppaction://hlinkfile"/>
              </a:rPr>
              <a:t>https://bcb.unl.edu/dbCAN2/download/Databases/dbCAN-old@UGA/readme.txt</a:t>
            </a:r>
            <a:endParaRPr lang="zh-CN" altLang="en-US" sz="2800">
              <a:hlinkClick r:id="rId3" action="ppaction://hlinkfile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kumimoji="1" lang="en-US" altLang="zh-CN" sz="2800">
              <a:ea typeface="等线" panose="02010600030101010101" charset="-122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 panose="02010600030101010101" charset="-122"/>
              </a:rPr>
              <a:t>Go to the website: </a:t>
            </a:r>
          </a:p>
          <a:p>
            <a:pPr indent="0" algn="l">
              <a:buClrTx/>
              <a:buSzTx/>
              <a:buFont typeface="Arial" panose="020B0604020202020204" pitchFamily="34" charset="0"/>
              <a:buNone/>
            </a:pPr>
            <a:r>
              <a:rPr kumimoji="1" lang="en-US" altLang="zh-CN" sz="2800">
                <a:ea typeface="等线" panose="02010600030101010101" charset="-122"/>
                <a:hlinkClick r:id="rId4"/>
              </a:rPr>
              <a:t>https://bcb.unl.edu/dbCAN2/download/Databases/dbCAN-old@UGA/</a:t>
            </a:r>
            <a:endParaRPr kumimoji="1" lang="en-US" altLang="zh-CN" sz="2800">
              <a:ea typeface="等线" panose="02010600030101010101" charset="-122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latin typeface="Aptos Mono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 panose="02010600030101010101" charset="-122"/>
              </a:rPr>
              <a:t>Use wget to download “</a:t>
            </a:r>
            <a:r>
              <a:rPr kumimoji="1" lang="en-US" altLang="zh-CN" sz="2800" b="0" i="0">
                <a:ea typeface="等线" panose="02010600030101010101" charset="-122"/>
                <a:hlinkClick r:id="rId5"/>
              </a:rPr>
              <a:t>dbCAN-fam-HMMs.txt</a:t>
            </a:r>
            <a:r>
              <a:rPr kumimoji="1" lang="en-US" altLang="zh-CN" sz="2800" b="0" i="0">
                <a:ea typeface="等线" panose="02010600030101010101" charset="-122"/>
              </a:rPr>
              <a:t>” and “</a:t>
            </a:r>
            <a:r>
              <a:rPr kumimoji="1" lang="en-US" altLang="zh-CN" sz="2800" b="0" i="0">
                <a:ea typeface="等线" panose="02010600030101010101" charset="-122"/>
                <a:hlinkClick r:id="rId6"/>
              </a:rPr>
              <a:t>hmmscan-parser.sh</a:t>
            </a:r>
            <a:r>
              <a:rPr kumimoji="1" lang="en-US" altLang="zh-CN" sz="2800" b="0" i="0">
                <a:ea typeface="等线" panose="02010600030101010101" charset="-122"/>
              </a:rPr>
              <a:t>”</a:t>
            </a:r>
            <a:endParaRPr kumimoji="1" lang="en-US" altLang="zh-CN" sz="2800">
              <a:ea typeface="等线" panose="0201060003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latin typeface="Aptos Mono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 panose="02010600030101010101" charset="-122"/>
              </a:rPr>
              <a:t>Use module load to activate hmmer on swan.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altLang="zh-CN" sz="160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r>
              <a:rPr lang="en-GB" altLang="zh-CN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ml </a:t>
            </a:r>
            <a:r>
              <a:rPr lang="en-GB" altLang="zh-CN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hmmer</a:t>
            </a:r>
            <a:r>
              <a:rPr lang="en-GB" altLang="zh-CN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/3.3</a:t>
            </a:r>
          </a:p>
          <a:p>
            <a:endParaRPr lang="en-GB" altLang="zh-CN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r>
              <a:rPr lang="en-GB" altLang="zh-CN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hmmbuild</a:t>
            </a:r>
            <a:r>
              <a:rPr lang="en-GB" altLang="zh-CN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-h  #To check if it works or not.</a:t>
            </a:r>
          </a:p>
          <a:p>
            <a:endParaRPr lang="en-GB" altLang="zh-CN" sz="2400"/>
          </a:p>
          <a:p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381635" y="172085"/>
            <a:ext cx="109797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600" b="1">
                <a:sym typeface="+mn-ea"/>
              </a:rPr>
              <a:t>2.1 - Domain Annotation of Protein Sequences Using </a:t>
            </a:r>
            <a:r>
              <a:rPr lang="en-US" altLang="zh-CN" sz="3600" b="1">
                <a:solidFill>
                  <a:srgbClr val="FF0000"/>
                </a:solidFill>
                <a:sym typeface="+mn-ea"/>
              </a:rPr>
              <a:t>HMMER</a:t>
            </a:r>
            <a:r>
              <a:rPr lang="en-US" altLang="zh-CN" sz="3600" b="1">
                <a:sym typeface="+mn-ea"/>
              </a:rPr>
              <a:t> and </a:t>
            </a:r>
            <a:r>
              <a:rPr lang="en-US" altLang="zh-CN" sz="3600" b="1">
                <a:solidFill>
                  <a:srgbClr val="FF0000"/>
                </a:solidFill>
                <a:sym typeface="+mn-ea"/>
              </a:rPr>
              <a:t>dbCAN</a:t>
            </a:r>
            <a:endParaRPr lang="en-US" altLang="zh-CN" sz="3600"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48285" y="110490"/>
            <a:ext cx="12697460" cy="66528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>
                <a:ea typeface="等线" panose="02010600030101010101" charset="-122"/>
              </a:rPr>
              <a:t>Then prepares the HMM database for faster searches: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kumimoji="1" lang="en-US" altLang="zh-CN" sz="2400">
              <a:ea typeface="等线" panose="02010600030101010101" charset="-122"/>
            </a:endParaRPr>
          </a:p>
          <a:p>
            <a:r>
              <a:rPr lang="en-GB" altLang="zh-CN" sz="1600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hmmpress</a:t>
            </a:r>
            <a:r>
              <a:rPr lang="en-GB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dbCAN-fam-HMMs.txt</a:t>
            </a:r>
            <a:endParaRPr lang="en-GB" altLang="zh-CN" sz="2400">
              <a:solidFill>
                <a:srgbClr val="000000"/>
              </a:solidFill>
              <a:latin typeface="Aptos Mono"/>
            </a:endParaRPr>
          </a:p>
          <a:p>
            <a:r>
              <a:rPr lang="en-GB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cp </a:t>
            </a:r>
            <a:r>
              <a:rPr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../</a:t>
            </a:r>
            <a:r>
              <a:rPr kumimoji="1"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course-project-1-Subfamily-classification-of-glycoside-hydrolase-family</a:t>
            </a:r>
            <a:r>
              <a:rPr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/</a:t>
            </a:r>
            <a:r>
              <a:rPr lang="en-US" altLang="zh-CN" sz="1600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hmmscan_run.slurm</a:t>
            </a:r>
            <a:r>
              <a:rPr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.</a:t>
            </a:r>
          </a:p>
          <a:p>
            <a:r>
              <a:rPr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nano </a:t>
            </a:r>
            <a:r>
              <a:rPr lang="en-US" altLang="zh-CN" sz="1600" err="1">
                <a:highlight>
                  <a:srgbClr val="00FFFF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hmmscan_run.slurm</a:t>
            </a:r>
            <a:endParaRPr lang="en-US" altLang="zh-CN" sz="160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lang="en-US" altLang="zh-CN" sz="2400">
              <a:solidFill>
                <a:srgbClr val="000000"/>
              </a:solidFill>
              <a:latin typeface="WordVisi_MSFontService"/>
            </a:endParaRPr>
          </a:p>
          <a:p>
            <a:endParaRPr lang="en-US" altLang="zh-CN" sz="2400">
              <a:solidFill>
                <a:srgbClr val="000000"/>
              </a:solidFill>
              <a:latin typeface="WordVisi_MSFontService"/>
            </a:endParaRPr>
          </a:p>
          <a:p>
            <a:endParaRPr lang="en-US" altLang="zh-CN" sz="2400">
              <a:solidFill>
                <a:srgbClr val="000000"/>
              </a:solidFill>
              <a:latin typeface="WordVisi_MSFontService"/>
            </a:endParaRPr>
          </a:p>
          <a:p>
            <a:endParaRPr lang="en-US" altLang="zh-CN" sz="2400">
              <a:solidFill>
                <a:srgbClr val="000000"/>
              </a:solidFill>
              <a:latin typeface="WordVisi_MSFontService"/>
            </a:endParaRPr>
          </a:p>
          <a:p>
            <a:endParaRPr lang="en-US" altLang="zh-CN" sz="2400">
              <a:solidFill>
                <a:srgbClr val="000000"/>
              </a:solidFill>
              <a:cs typeface="+mn-lt"/>
            </a:endParaRPr>
          </a:p>
          <a:p>
            <a:endParaRPr lang="en-US" altLang="zh-CN" sz="2400">
              <a:solidFill>
                <a:srgbClr val="000000"/>
              </a:solidFill>
              <a:cs typeface="+mn-lt"/>
            </a:endParaRPr>
          </a:p>
          <a:p>
            <a:endParaRPr lang="en-US" altLang="zh-CN" sz="2400">
              <a:solidFill>
                <a:srgbClr val="000000"/>
              </a:solidFill>
              <a:cs typeface="+mn-lt"/>
            </a:endParaRPr>
          </a:p>
          <a:p>
            <a:endParaRPr lang="en-US" altLang="zh-CN" sz="2400">
              <a:solidFill>
                <a:srgbClr val="000000"/>
              </a:solidFill>
              <a:cs typeface="+mn-lt"/>
            </a:endParaRPr>
          </a:p>
          <a:p>
            <a:endParaRPr lang="en-US" altLang="zh-CN" sz="2400">
              <a:solidFill>
                <a:srgbClr val="000000"/>
              </a:solidFill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Edit it using your own info.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Try smaller mem if the waiting time is too long.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Set error and output with the same path (in your part2 folder).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Add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email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to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remind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you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when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it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start/stop.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ea typeface="等线" panose="02010600030101010101" charset="-122"/>
                <a:cs typeface="+mn-lt"/>
              </a:rPr>
              <a:t>Remember</a:t>
            </a:r>
            <a:r>
              <a:rPr lang="zh-CN" altLang="en-US" sz="2400"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ea typeface="等线" panose="02010600030101010101" charset="-122"/>
                <a:cs typeface="+mn-lt"/>
              </a:rPr>
              <a:t>where</a:t>
            </a:r>
            <a:r>
              <a:rPr lang="zh-CN" altLang="en-US" sz="2400"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ea typeface="等线" panose="02010600030101010101" charset="-122"/>
                <a:cs typeface="+mn-lt"/>
              </a:rPr>
              <a:t>you</a:t>
            </a:r>
            <a:r>
              <a:rPr lang="zh-CN" altLang="en-US" sz="2400">
                <a:ea typeface="等线" panose="02010600030101010101" charset="-122"/>
                <a:cs typeface="+mn-lt"/>
              </a:rPr>
              <a:t> have </a:t>
            </a:r>
            <a:r>
              <a:rPr lang="en-US" altLang="zh-CN" sz="2400">
                <a:ea typeface="等线" panose="02010600030101010101" charset="-122"/>
                <a:cs typeface="+mn-lt"/>
              </a:rPr>
              <a:t>your</a:t>
            </a:r>
            <a:r>
              <a:rPr lang="zh-CN" altLang="en-US" sz="2400">
                <a:ea typeface="等线" panose="02010600030101010101" charset="-122"/>
                <a:cs typeface="+mn-lt"/>
              </a:rPr>
              <a:t> GH31 </a:t>
            </a:r>
            <a:r>
              <a:rPr lang="en-US" altLang="zh-CN" sz="2400">
                <a:ea typeface="等线" panose="02010600030101010101" charset="-122"/>
                <a:cs typeface="+mn-lt"/>
              </a:rPr>
              <a:t>protein</a:t>
            </a:r>
            <a:r>
              <a:rPr lang="zh-CN" altLang="en-US" sz="2400"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ea typeface="等线" panose="02010600030101010101" charset="-122"/>
                <a:cs typeface="+mn-lt"/>
              </a:rPr>
              <a:t>sequence</a:t>
            </a:r>
            <a:r>
              <a:rPr lang="zh-CN" altLang="en-US" sz="2400"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ea typeface="等线" panose="02010600030101010101" charset="-122"/>
                <a:cs typeface="+mn-lt"/>
              </a:rPr>
              <a:t>files.</a:t>
            </a:r>
            <a:endParaRPr lang="en-GB" altLang="zh-CN" sz="2400">
              <a:ea typeface="等线" panose="02010600030101010101" charset="-122"/>
              <a:cs typeface="+mn-lt"/>
            </a:endParaRPr>
          </a:p>
          <a:p>
            <a:endParaRPr lang="en-GB" altLang="zh-CN" sz="2400"/>
          </a:p>
          <a:p>
            <a:endParaRPr lang="en-GB" altLang="zh-CN" sz="2400"/>
          </a:p>
          <a:p>
            <a:endParaRPr lang="en-GB" altLang="zh-CN" sz="2400"/>
          </a:p>
          <a:p>
            <a:endParaRPr lang="zh-CN" altLang="en-US" sz="2400"/>
          </a:p>
        </p:txBody>
      </p:sp>
      <p:grpSp>
        <p:nvGrpSpPr>
          <p:cNvPr id="12" name="组合 11"/>
          <p:cNvGrpSpPr/>
          <p:nvPr/>
        </p:nvGrpSpPr>
        <p:grpSpPr>
          <a:xfrm>
            <a:off x="313055" y="1847215"/>
            <a:ext cx="11686540" cy="2938145"/>
            <a:chOff x="391" y="2764"/>
            <a:chExt cx="18404" cy="462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" y="2764"/>
              <a:ext cx="18404" cy="4473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1403" y="3832"/>
              <a:ext cx="7717" cy="68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1603" y="5143"/>
              <a:ext cx="4037" cy="51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603" y="5857"/>
              <a:ext cx="4037" cy="32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7433" y="6910"/>
              <a:ext cx="8536" cy="32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773" y="6911"/>
              <a:ext cx="699" cy="4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6184" y="6912"/>
              <a:ext cx="596" cy="47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9095504" y="2040192"/>
            <a:ext cx="33633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highlight>
                  <a:srgbClr val="FFFF00"/>
                </a:highlight>
                <a:cs typeface="+mn-lt"/>
              </a:rPr>
              <a:t>It takes  ~4hrs</a:t>
            </a:r>
          </a:p>
          <a:p>
            <a:endParaRPr kumimoji="1" lang="en-US" altLang="zh-CN">
              <a:highlight>
                <a:srgbClr val="FFFF00"/>
              </a:highlight>
              <a:cs typeface="+mn-l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1600" y="3740785"/>
            <a:ext cx="12323445" cy="3261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ClrTx/>
              <a:buSzTx/>
              <a:buFont typeface="Arial" panose="020B0604020202020204" pitchFamily="34" charset="0"/>
            </a:pPr>
            <a:r>
              <a:rPr lang="zh-CN" altLang="en-US" sz="1600" b="0" i="0"/>
              <a:t>Columns in yourfile.out.dm.ps: </a:t>
            </a:r>
            <a:br>
              <a:rPr lang="zh-CN" altLang="en-US" sz="1600" b="0" i="0"/>
            </a:br>
            <a:r>
              <a:rPr lang="zh-CN" altLang="en-US" sz="1600" b="0" i="0"/>
              <a:t>1. Family HMM </a:t>
            </a:r>
            <a:br>
              <a:rPr lang="zh-CN" altLang="en-US" sz="1600" b="0" i="0"/>
            </a:br>
            <a:r>
              <a:rPr lang="zh-CN" altLang="en-US" sz="1600" b="0" i="0"/>
              <a:t>2. HMM length </a:t>
            </a:r>
            <a:br>
              <a:rPr lang="zh-CN" altLang="en-US" sz="1600" b="0" i="0"/>
            </a:br>
            <a:r>
              <a:rPr lang="zh-CN" altLang="en-US" sz="1600" b="0" i="0"/>
              <a:t>3. Query ID </a:t>
            </a:r>
            <a:br>
              <a:rPr lang="zh-CN" altLang="en-US" sz="1600" b="0" i="0"/>
            </a:br>
            <a:r>
              <a:rPr lang="zh-CN" altLang="en-US" sz="1600" b="0" i="0"/>
              <a:t>4. Query length </a:t>
            </a:r>
            <a:br>
              <a:rPr lang="zh-CN" altLang="en-US" sz="1600" b="0" i="0"/>
            </a:br>
            <a:r>
              <a:rPr lang="zh-CN" altLang="en-US" sz="1600" b="0" i="0"/>
              <a:t>5. E-value: </a:t>
            </a:r>
            <a:r>
              <a:rPr lang="zh-CN" altLang="en-US" sz="1600">
                <a:sym typeface="+mn-ea"/>
              </a:rPr>
              <a:t>the similarity between the query sequence and the HMM family</a:t>
            </a:r>
            <a:r>
              <a:rPr lang="en-US" altLang="zh-CN" sz="1600">
                <a:sym typeface="+mn-ea"/>
              </a:rPr>
              <a:t> </a:t>
            </a:r>
          </a:p>
          <a:p>
            <a:pPr algn="l">
              <a:buClrTx/>
              <a:buSzTx/>
              <a:buFont typeface="Arial" panose="020B0604020202020204" pitchFamily="34" charset="0"/>
            </a:pPr>
            <a:r>
              <a:rPr lang="zh-CN" altLang="en-US" sz="1600">
                <a:sym typeface="+mn-ea"/>
              </a:rPr>
              <a:t>( Lower E-values mean higher similarity and more significant matches)</a:t>
            </a:r>
            <a:br>
              <a:rPr lang="zh-CN" altLang="en-US" sz="1600" b="0" i="0"/>
            </a:br>
            <a:r>
              <a:rPr lang="zh-CN" altLang="en-US" sz="1600" b="0" i="0"/>
              <a:t>6. HMM start </a:t>
            </a:r>
            <a:br>
              <a:rPr lang="zh-CN" altLang="en-US" sz="1600" b="0" i="0"/>
            </a:br>
            <a:r>
              <a:rPr lang="zh-CN" altLang="en-US" sz="1600" b="0" i="0"/>
              <a:t>7. HMM end </a:t>
            </a:r>
            <a:br>
              <a:rPr lang="zh-CN" altLang="en-US" sz="1600" b="0" i="0"/>
            </a:br>
            <a:r>
              <a:rPr lang="zh-CN" altLang="en-US" sz="1600" b="0" i="0"/>
              <a:t>8. Query start </a:t>
            </a:r>
            <a:br>
              <a:rPr lang="zh-CN" altLang="en-US" sz="1600" b="0" i="0"/>
            </a:br>
            <a:r>
              <a:rPr lang="zh-CN" altLang="en-US" sz="1600" b="0" i="0"/>
              <a:t>9. Query end </a:t>
            </a:r>
          </a:p>
          <a:p>
            <a:pPr algn="l">
              <a:buClrTx/>
              <a:buSzTx/>
              <a:buFont typeface="Arial" panose="020B0604020202020204" pitchFamily="34" charset="0"/>
            </a:pPr>
            <a:r>
              <a:rPr lang="zh-CN" altLang="en-US" sz="1600" b="0" i="0"/>
              <a:t>10. Coverage: </a:t>
            </a:r>
            <a:r>
              <a:rPr lang="en-US" altLang="zh-CN" sz="1600" b="0" i="0"/>
              <a:t>t</a:t>
            </a:r>
            <a:r>
              <a:rPr lang="zh-CN" altLang="en-US" sz="1600">
                <a:sym typeface="+mn-ea"/>
              </a:rPr>
              <a:t>he proportion of the HMM model that aligns with the query sequence, indicating how much of the model is covered by the match</a:t>
            </a:r>
            <a:br>
              <a:rPr lang="en-US" altLang="zh-CN" sz="1400" b="0" i="0">
                <a:solidFill>
                  <a:srgbClr val="000000"/>
                </a:solidFill>
                <a:effectLst/>
                <a:latin typeface="WordVisiCarriageReturn_MSFontService"/>
              </a:rPr>
            </a:br>
            <a:endParaRPr lang="en-US" altLang="zh-CN" sz="1400" b="0" i="0">
              <a:solidFill>
                <a:srgbClr val="000000"/>
              </a:solidFill>
              <a:effectLst/>
              <a:latin typeface="WordVisiCarriageReturn_MSFontService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1600" y="161925"/>
            <a:ext cx="11932285" cy="4853940"/>
            <a:chOff x="160" y="255"/>
            <a:chExt cx="18791" cy="7644"/>
          </a:xfrm>
        </p:grpSpPr>
        <p:sp>
          <p:nvSpPr>
            <p:cNvPr id="8" name="文本框 7"/>
            <p:cNvSpPr txBox="1"/>
            <p:nvPr/>
          </p:nvSpPr>
          <p:spPr>
            <a:xfrm>
              <a:off x="160" y="255"/>
              <a:ext cx="18791" cy="3973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marL="285750" indent="-285750" algn="l">
                <a:buClrTx/>
                <a:buSzTx/>
                <a:buFont typeface="Arial" panose="020B0604020202020204" pitchFamily="34" charset="0"/>
                <a:buChar char="•"/>
              </a:pPr>
              <a:r>
                <a:rPr kumimoji="1" lang="en-US" altLang="zh-CN" sz="2400">
                  <a:ea typeface="等线" panose="02010600030101010101" charset="-122"/>
                </a:rPr>
                <a:t>Run the following commands to make the result readable: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zh-CN">
                <a:solidFill>
                  <a:srgbClr val="000000"/>
                </a:solidFill>
                <a:latin typeface="Aptos Mono"/>
              </a:endParaRPr>
            </a:p>
            <a:p>
              <a:r>
                <a:rPr lang="en-GB" altLang="zh-CN" sz="1600" err="1">
                  <a:solidFill>
                    <a:srgbClr val="000000"/>
                  </a:solidFill>
                  <a:latin typeface="Courier New" panose="02070309020205020404"/>
                  <a:ea typeface="等线" panose="02010600030101010101" charset="-122"/>
                  <a:cs typeface="Courier New" panose="02070309020205020404"/>
                </a:rPr>
                <a:t>sh</a:t>
              </a:r>
              <a:r>
                <a:rPr lang="en-GB" altLang="zh-CN" sz="1600">
                  <a:solidFill>
                    <a:srgbClr val="000000"/>
                  </a:solidFill>
                  <a:latin typeface="Courier New" panose="02070309020205020404"/>
                  <a:ea typeface="等线" panose="02010600030101010101" charset="-122"/>
                  <a:cs typeface="Courier New" panose="02070309020205020404"/>
                </a:rPr>
                <a:t> hmmscan-parser.sh gh31_hmmscan.out.dm &gt; gh31_hmmscan.out.dm.ps </a:t>
              </a:r>
              <a:endParaRPr lang="en-GB" altLang="zh-CN">
                <a:solidFill>
                  <a:srgbClr val="000000"/>
                </a:solidFill>
                <a:latin typeface="Aptos Mono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GB" altLang="zh-CN">
                <a:solidFill>
                  <a:srgbClr val="000000"/>
                </a:solidFill>
                <a:latin typeface="Aptos Mono"/>
              </a:endParaRPr>
            </a:p>
            <a:p>
              <a:pPr marL="285750" indent="-285750" algn="l">
                <a:buClrTx/>
                <a:buSzTx/>
                <a:buFont typeface="Arial" panose="020B0604020202020204" pitchFamily="34" charset="0"/>
                <a:buChar char="•"/>
              </a:pPr>
              <a:r>
                <a:rPr kumimoji="1" lang="en-US" altLang="zh-CN" sz="2400">
                  <a:ea typeface="等线" panose="02010600030101010101" charset="-122"/>
                </a:rPr>
                <a:t>And extract the final modules by filtering with E- Value &lt;1e-15 and coverage cut off &gt;0.35</a:t>
              </a:r>
            </a:p>
            <a:p>
              <a:endParaRPr lang="en-GB" altLang="zh-CN">
                <a:solidFill>
                  <a:srgbClr val="000000"/>
                </a:solidFill>
                <a:latin typeface="Aptos Mono"/>
              </a:endParaRPr>
            </a:p>
            <a:p>
              <a:r>
                <a:rPr lang="en-GB" altLang="zh-CN" sz="1600">
                  <a:solidFill>
                    <a:srgbClr val="000000"/>
                  </a:solidFill>
                  <a:latin typeface="Courier New" panose="02070309020205020404"/>
                  <a:ea typeface="等线" panose="02010600030101010101" charset="-122"/>
                  <a:cs typeface="Courier New" panose="02070309020205020404"/>
                </a:rPr>
                <a:t>cat gh31_hmmscan.out.dm.ps  | awk '$5&lt;1e-15&amp;&amp;$10&gt;0.35' &gt;</a:t>
              </a:r>
              <a:r>
                <a:rPr lang="zh-CN" altLang="en-US" sz="1600">
                  <a:solidFill>
                    <a:srgbClr val="000000"/>
                  </a:solidFill>
                  <a:latin typeface="Courier New" panose="02070309020205020404"/>
                  <a:ea typeface="等线" panose="02010600030101010101" charset="-122"/>
                  <a:cs typeface="Courier New" panose="02070309020205020404"/>
                </a:rPr>
                <a:t> </a:t>
              </a:r>
              <a:r>
                <a:rPr lang="en-GB" altLang="zh-CN" sz="1600">
                  <a:solidFill>
                    <a:srgbClr val="FF0000"/>
                  </a:solidFill>
                  <a:highlight>
                    <a:srgbClr val="FFFF00"/>
                  </a:highlight>
                  <a:latin typeface="Courier New" panose="02070309020205020404"/>
                  <a:ea typeface="等线" panose="02010600030101010101" charset="-122"/>
                  <a:cs typeface="Courier New" panose="02070309020205020404"/>
                </a:rPr>
                <a:t>gh31_hmmscan.out.dm.ps.stringent</a:t>
              </a:r>
              <a:endParaRPr lang="en-GB" altLang="zh-CN" sz="16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endParaRPr>
            </a:p>
            <a:p>
              <a:endParaRPr lang="zh-CN" altLang="en-US" sz="2400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" y="3854"/>
              <a:ext cx="17973" cy="1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44" y="5891"/>
              <a:ext cx="12357" cy="20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Part</a:t>
            </a:r>
            <a:r>
              <a:rPr lang="zh-CN" altLang="en-US"/>
              <a:t> </a:t>
            </a:r>
            <a:r>
              <a:rPr lang="en-US" altLang="zh-CN"/>
              <a:t>III</a:t>
            </a:r>
            <a:br>
              <a:rPr lang="en-US" altLang="zh-CN"/>
            </a:br>
            <a:r>
              <a:rPr lang="en-US" altLang="zh-CN"/>
              <a:t>Domain</a:t>
            </a:r>
            <a:r>
              <a:rPr lang="zh-CN" altLang="en-US"/>
              <a:t> </a:t>
            </a:r>
            <a:r>
              <a:rPr lang="en-US" altLang="zh-CN"/>
              <a:t>extraction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Create your part3 folder</a:t>
            </a: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19710" y="705485"/>
            <a:ext cx="6944995" cy="27889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b="1">
                <a:solidFill>
                  <a:srgbClr val="FF0000"/>
                </a:solidFill>
                <a:ea typeface="等线" panose="02010600030101010101" charset="-122"/>
              </a:rPr>
              <a:t>Goal: </a:t>
            </a:r>
            <a:r>
              <a:rPr kumimoji="1" lang="en-US" altLang="zh-CN" sz="2400">
                <a:ea typeface="等线" panose="02010600030101010101" charset="-122"/>
              </a:rPr>
              <a:t>Classify the CAZy family into subfamilies, analyze and visualize them using Bioinformatics tools and methods.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>
              <a:ea typeface="等线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>
                <a:ea typeface="等线" panose="02010600030101010101" charset="-122"/>
              </a:rPr>
              <a:t>In this project, we will do </a:t>
            </a:r>
            <a:r>
              <a:rPr kumimoji="1" lang="en-US" altLang="zh-CN" sz="2400" err="1">
                <a:ea typeface="等线" panose="02010600030101010101" charset="-122"/>
              </a:rPr>
              <a:t>CAZyme</a:t>
            </a:r>
            <a:r>
              <a:rPr kumimoji="1" lang="en-US" altLang="zh-CN" sz="2400">
                <a:ea typeface="等线" panose="02010600030101010101" charset="-122"/>
              </a:rPr>
              <a:t> subfamily classification following the paper:</a:t>
            </a:r>
            <a:endParaRPr lang="en-US" altLang="zh-CN" sz="2400">
              <a:ea typeface="等线" panose="02010600030101010101" charset="-122"/>
              <a:cs typeface="Calibri" panose="020F0502020204030204"/>
            </a:endParaRPr>
          </a:p>
          <a:p>
            <a:r>
              <a:rPr lang="en-US" sz="1200" b="1">
                <a:latin typeface="Times New Roman" panose="02020603050405020304"/>
                <a:ea typeface="等线" panose="02010600030101010101" charset="-122"/>
                <a:cs typeface="Times New Roman" panose="02020603050405020304"/>
              </a:rPr>
              <a:t>  </a:t>
            </a:r>
            <a:r>
              <a:rPr lang="en-US" sz="2000" b="1">
                <a:latin typeface="Times New Roman" panose="02020603050405020304"/>
                <a:ea typeface="等线" panose="02010600030101010101" charset="-122"/>
                <a:cs typeface="Times New Roman" panose="02020603050405020304"/>
              </a:rPr>
              <a:t>    DOI:</a:t>
            </a:r>
            <a:r>
              <a:rPr lang="en-US" sz="2000" b="1">
                <a:solidFill>
                  <a:srgbClr val="2F5496"/>
                </a:solidFill>
                <a:latin typeface="Times New Roman" panose="02020603050405020304"/>
                <a:ea typeface="等线" panose="02010600030101010101" charset="-122"/>
                <a:cs typeface="Times New Roman" panose="02020603050405020304"/>
              </a:rPr>
              <a:t> </a:t>
            </a:r>
            <a:r>
              <a:rPr lang="en-US" sz="2000">
                <a:solidFill>
                  <a:srgbClr val="0272B1"/>
                </a:solidFill>
                <a:latin typeface="Times New Roman" panose="02020603050405020304"/>
                <a:ea typeface="等线" panose="02010600030101010101" charset="-122"/>
                <a:cs typeface="Times New Roman" panose="02020603050405020304"/>
                <a:hlinkClick r:id="rId3"/>
              </a:rPr>
              <a:t>https://doi.org/10.1016/j.jbc.2023.103038</a:t>
            </a:r>
            <a:endParaRPr kumimoji="1" lang="en-US" altLang="zh-CN" sz="2800">
              <a:ea typeface="等线" panose="0201060003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kumimoji="1" lang="en-US" altLang="zh-CN" sz="2400">
              <a:ea typeface="等线" panose="0201060003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rcRect t="5328" b="13504"/>
          <a:stretch>
            <a:fillRect/>
          </a:stretch>
        </p:blipFill>
        <p:spPr>
          <a:xfrm>
            <a:off x="6711315" y="624840"/>
            <a:ext cx="5309235" cy="27920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710" y="3494405"/>
            <a:ext cx="1156652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>
                <a:ea typeface="等线" panose="02010600030101010101" charset="-122"/>
                <a:sym typeface="+mn-ea"/>
              </a:rPr>
              <a:t>We will use GH31 as an example to show all analyses</a:t>
            </a:r>
            <a:endParaRPr kumimoji="1" lang="en-US" altLang="zh-CN" sz="2400">
              <a:ea typeface="等线" panose="02010600030101010101" charset="-122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kumimoji="1" lang="en-US" altLang="zh-CN" sz="2400">
              <a:ea typeface="等线" panose="02010600030101010101" charset="-122"/>
              <a:sym typeface="+mn-ea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>
                <a:ea typeface="等线" panose="02010600030101010101" charset="-122"/>
                <a:sym typeface="+mn-ea"/>
              </a:rPr>
              <a:t>Students will form two groups to work together on </a:t>
            </a:r>
            <a:r>
              <a:rPr kumimoji="1" lang="en-US" altLang="zh-CN" sz="2400">
                <a:highlight>
                  <a:srgbClr val="FFFF00"/>
                </a:highlight>
                <a:ea typeface="等线" panose="02010600030101010101" charset="-122"/>
                <a:sym typeface="+mn-ea"/>
              </a:rPr>
              <a:t>GH5 (group 1)</a:t>
            </a:r>
            <a:r>
              <a:rPr kumimoji="1" lang="en-US" altLang="zh-CN" sz="2400">
                <a:ea typeface="等线" panose="02010600030101010101" charset="-122"/>
                <a:sym typeface="+mn-ea"/>
              </a:rPr>
              <a:t> or </a:t>
            </a:r>
            <a:r>
              <a:rPr kumimoji="1" lang="en-US" altLang="zh-CN" sz="2400">
                <a:highlight>
                  <a:srgbClr val="FFFF00"/>
                </a:highlight>
                <a:ea typeface="等线" panose="02010600030101010101" charset="-122"/>
                <a:sym typeface="+mn-ea"/>
              </a:rPr>
              <a:t>GH16 (group 2)</a:t>
            </a:r>
            <a:endParaRPr kumimoji="1" lang="en-US" altLang="zh-CN" sz="2400">
              <a:ea typeface="等线" panose="02010600030101010101" charset="-122"/>
            </a:endParaRPr>
          </a:p>
          <a:p>
            <a:endParaRPr kumimoji="1" lang="en-US" altLang="zh-CN" sz="2400">
              <a:ea typeface="等线" panose="0201060003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8300" y="7620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/>
              <a:t>Introduction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710" y="4832350"/>
            <a:ext cx="5455920" cy="1714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8680" y="4878070"/>
            <a:ext cx="5966460" cy="16687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19380" y="101600"/>
            <a:ext cx="5572760" cy="49187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>
                <a:ea typeface="等线" panose="02010600030101010101" charset="-122"/>
              </a:rPr>
              <a:t>We give a python file to do that. 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>
                <a:ea typeface="等线" panose="02010600030101010101" charset="-122"/>
              </a:rPr>
              <a:t>First activate the biopython.</a:t>
            </a:r>
          </a:p>
          <a:p>
            <a:r>
              <a:rPr lang="en-US" altLang="zh-CN" sz="16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ml</a:t>
            </a:r>
            <a:r>
              <a:rPr lang="zh-CN" altLang="en-US" sz="16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 </a:t>
            </a:r>
            <a:r>
              <a:rPr lang="en-US" altLang="zh-CN" sz="16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biopython/py311/1.81</a:t>
            </a:r>
            <a:endParaRPr lang="en-US" altLang="zh-CN" sz="1600" err="1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r>
              <a:rPr sz="1600"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cp ../course-project-1-Subfamily-classification-of-glycoside-hydrolase-family/</a:t>
            </a:r>
            <a:r>
              <a:rPr sz="1600">
                <a:highlight>
                  <a:srgbClr val="00FFFF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filter_modules_24oct2024.py</a:t>
            </a:r>
            <a:r>
              <a:rPr sz="1600"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 </a:t>
            </a:r>
            <a:r>
              <a:rPr lang="en-US" altLang="zh-CN" sz="16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.</a:t>
            </a:r>
          </a:p>
          <a:p>
            <a:endParaRPr lang="en-US" altLang="zh-CN" sz="16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r>
              <a:rPr lang="en-US" altLang="zh-CN" sz="16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cp</a:t>
            </a:r>
            <a:r>
              <a:rPr lang="zh-CN" altLang="en-US" sz="16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 </a:t>
            </a:r>
            <a:r>
              <a:rPr lang="en-US" altLang="zh-CN" sz="16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../part1/</a:t>
            </a:r>
            <a:r>
              <a:rPr lang="en-US" altLang="zh-CN" sz="160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batch_protein_sequences.fasta</a:t>
            </a:r>
            <a:r>
              <a:rPr lang="zh-CN" altLang="en-US" sz="16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 </a:t>
            </a:r>
            <a:r>
              <a:rPr lang="en-US" altLang="zh-CN" sz="16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.</a:t>
            </a:r>
          </a:p>
          <a:p>
            <a:endParaRPr lang="en-US" altLang="zh-CN" sz="16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r>
              <a:rPr lang="en-US" altLang="zh-CN" sz="16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cp</a:t>
            </a:r>
            <a:r>
              <a:rPr lang="zh-CN" altLang="en-US" sz="16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 </a:t>
            </a:r>
            <a:r>
              <a:rPr lang="en-US" altLang="zh-CN" sz="16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../part2/</a:t>
            </a:r>
            <a:r>
              <a:rPr lang="en-US" altLang="zh-CN" sz="160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gh31_hmmscan.out.dm.ps.stringent</a:t>
            </a:r>
            <a:r>
              <a:rPr lang="zh-CN" altLang="en-US" sz="160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 </a:t>
            </a:r>
            <a:r>
              <a:rPr lang="en-US" altLang="zh-CN" sz="160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.</a:t>
            </a:r>
          </a:p>
          <a:p>
            <a:endParaRPr lang="en-US" altLang="zh-CN" sz="1600">
              <a:solidFill>
                <a:srgbClr val="000000"/>
              </a:solidFill>
              <a:highlight>
                <a:srgbClr val="FFFF00"/>
              </a:highlight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r>
              <a:rPr lang="en-US" altLang="zh-CN" sz="16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nano </a:t>
            </a:r>
            <a:r>
              <a:rPr sz="1600"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filter_modules_24oct2024.py</a:t>
            </a:r>
            <a:endParaRPr lang="en-US" altLang="zh-CN" sz="16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r>
              <a:rPr lang="en-US" altLang="zh-CN" sz="16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python </a:t>
            </a:r>
            <a:r>
              <a:rPr sz="1600"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filter_modules_24oct2024.py</a:t>
            </a:r>
            <a:r>
              <a:rPr lang="en-US" altLang="zh-CN" sz="16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 &gt; </a:t>
            </a:r>
            <a:r>
              <a:rPr lang="en-US" altLang="zh-CN" sz="1600" err="1">
                <a:solidFill>
                  <a:schemeClr val="tx1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extracted_domains.faa</a:t>
            </a:r>
          </a:p>
          <a:p>
            <a:endParaRPr lang="en-US" altLang="zh-CN" sz="1600" err="1">
              <a:solidFill>
                <a:srgbClr val="FF0000"/>
              </a:solidFill>
              <a:highlight>
                <a:srgbClr val="FFFF00"/>
              </a:highlight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r>
              <a:rPr lang="en-US" altLang="zh-CN" sz="1600" err="1">
                <a:solidFill>
                  <a:schemeClr val="tx1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ml seqkit</a:t>
            </a:r>
          </a:p>
          <a:p>
            <a:r>
              <a:rPr lang="en-US" altLang="zh-CN" sz="1600" err="1">
                <a:solidFill>
                  <a:schemeClr val="tx1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seqkit sample -p 0.2 extracted_domains.faa  -o </a:t>
            </a:r>
            <a:r>
              <a:rPr lang="en-US" altLang="zh-CN" sz="1600" err="1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random_selected_extracted_domains_02.faa</a:t>
            </a:r>
          </a:p>
          <a:p>
            <a:endParaRPr lang="en-US" altLang="zh-CN" sz="1600" err="1">
              <a:solidFill>
                <a:srgbClr val="FF0000"/>
              </a:solidFill>
              <a:highlight>
                <a:srgbClr val="FFFF00"/>
              </a:highlight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endParaRPr lang="en-US" altLang="zh-CN" sz="1600" err="1">
              <a:solidFill>
                <a:srgbClr val="FF0000"/>
              </a:solidFill>
              <a:highlight>
                <a:srgbClr val="FFFF00"/>
              </a:highlight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endParaRPr lang="en-US" altLang="zh-CN" sz="16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lang="en-US" altLang="zh-CN" sz="16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endParaRPr lang="en-US" altLang="zh-CN" sz="16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endParaRPr lang="en-US" altLang="zh-CN" sz="16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endParaRPr lang="en-US" altLang="zh-CN" sz="16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endParaRPr lang="en-US" altLang="zh-CN" sz="16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endParaRPr lang="en-US" altLang="zh-CN" sz="16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endParaRPr lang="en-US" altLang="zh-CN" sz="16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endParaRPr lang="en-US" altLang="zh-CN" sz="16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endParaRPr lang="en-US" altLang="zh-CN" sz="16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endParaRPr lang="en-US" altLang="zh-CN" sz="16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endParaRPr lang="en-US" altLang="zh-CN" sz="16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lang="en-GB" altLang="zh-CN" sz="2400"/>
          </a:p>
          <a:p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0" y="5175885"/>
            <a:ext cx="5784850" cy="1845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  <a:sym typeface="+mn-ea"/>
              </a:rPr>
              <a:t>change the </a:t>
            </a:r>
            <a:r>
              <a:rPr lang="en-US" altLang="zh-CN" sz="2400" b="1">
                <a:solidFill>
                  <a:srgbClr val="000000"/>
                </a:solidFill>
                <a:ea typeface="等线" panose="02010600030101010101" charset="-122"/>
                <a:cs typeface="+mn-lt"/>
                <a:sym typeface="+mn-ea"/>
              </a:rPr>
              <a:t>batch_protein_sequences.fasta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  <a:sym typeface="+mn-ea"/>
              </a:rPr>
              <a:t>and </a:t>
            </a:r>
            <a:r>
              <a:rPr lang="en-US" altLang="zh-CN" sz="2400" b="1">
                <a:solidFill>
                  <a:srgbClr val="000000"/>
                </a:solidFill>
                <a:ea typeface="等线" panose="02010600030101010101" charset="-122"/>
                <a:cs typeface="+mn-lt"/>
                <a:sym typeface="+mn-ea"/>
              </a:rPr>
              <a:t>the family name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  <a:sym typeface="+mn-ea"/>
              </a:rPr>
              <a:t> in filter_modules_24oct2024.py</a:t>
            </a:r>
            <a:endParaRPr lang="en-US" altLang="zh-CN" sz="240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5633085" y="338455"/>
            <a:ext cx="6587490" cy="5824220"/>
            <a:chOff x="8683" y="189"/>
            <a:chExt cx="10374" cy="917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77" y="8553"/>
              <a:ext cx="10280" cy="808"/>
            </a:xfrm>
            <a:prstGeom prst="rect">
              <a:avLst/>
            </a:prstGeom>
          </p:spPr>
        </p:pic>
        <p:grpSp>
          <p:nvGrpSpPr>
            <p:cNvPr id="13" name="组合 12"/>
            <p:cNvGrpSpPr/>
            <p:nvPr/>
          </p:nvGrpSpPr>
          <p:grpSpPr>
            <a:xfrm>
              <a:off x="8683" y="189"/>
              <a:ext cx="10022" cy="9001"/>
              <a:chOff x="8683" y="189"/>
              <a:chExt cx="10022" cy="9001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83" y="189"/>
                <a:ext cx="10022" cy="8020"/>
              </a:xfrm>
              <a:prstGeom prst="rect">
                <a:avLst/>
              </a:prstGeom>
            </p:spPr>
          </p:pic>
          <p:sp>
            <p:nvSpPr>
              <p:cNvPr id="5" name="矩形 4"/>
              <p:cNvSpPr/>
              <p:nvPr/>
            </p:nvSpPr>
            <p:spPr>
              <a:xfrm>
                <a:off x="13167" y="1886"/>
                <a:ext cx="3485" cy="28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9682" y="2534"/>
                <a:ext cx="3607" cy="30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12124" y="7563"/>
                <a:ext cx="3607" cy="46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8683" y="1886"/>
                <a:ext cx="755" cy="28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11891" y="8764"/>
                <a:ext cx="1937" cy="42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48355" y="110448"/>
            <a:ext cx="7360356" cy="48926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Go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to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the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 err="1">
                <a:solidFill>
                  <a:srgbClr val="000000"/>
                </a:solidFill>
                <a:ea typeface="等线" panose="02010600030101010101" charset="-122"/>
                <a:cs typeface="+mn-lt"/>
              </a:rPr>
              <a:t>CAZy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family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page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to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get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all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characterized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IDs.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Tabular column page will be shown.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Copy the Characterized IDs, EC numbers from the page and paste them in Excel and select only the IDs which only have</a:t>
            </a:r>
            <a:r>
              <a:rPr lang="en-US" altLang="zh-CN" sz="2000" b="1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hyperlinks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(Characterized by </a:t>
            </a:r>
            <a:r>
              <a:rPr lang="en-US" altLang="zh-CN" sz="2000" err="1">
                <a:solidFill>
                  <a:srgbClr val="000000"/>
                </a:solidFill>
                <a:ea typeface="等线" panose="02010600030101010101" charset="-122"/>
                <a:cs typeface="+mn-lt"/>
              </a:rPr>
              <a:t>CAZy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) and make a list.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6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Copy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those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in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the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excel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and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revise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it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then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use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FF0000"/>
                </a:solidFill>
                <a:ea typeface="等线" panose="02010600030101010101" charset="-122"/>
                <a:cs typeface="+mn-lt"/>
              </a:rPr>
              <a:t>nano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to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make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a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txt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file: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latin typeface="WordVisi_MSFontServic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latin typeface="WordVisi_MSFontService"/>
            </a:endParaRPr>
          </a:p>
          <a:p>
            <a:endParaRPr lang="en-GB" altLang="zh-CN" sz="2400"/>
          </a:p>
          <a:p>
            <a:endParaRPr lang="en-GB" altLang="zh-CN" sz="2400"/>
          </a:p>
          <a:p>
            <a:endParaRPr lang="en-GB" altLang="zh-CN" sz="2400"/>
          </a:p>
          <a:p>
            <a:endParaRPr lang="zh-CN" altLang="en-US" sz="2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2707" y="2838680"/>
            <a:ext cx="3123961" cy="35081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41" y="2951363"/>
            <a:ext cx="4081095" cy="264305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570" y="443230"/>
            <a:ext cx="4283710" cy="1892935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5035197" y="4356876"/>
            <a:ext cx="2573867" cy="64667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48285" y="6101080"/>
            <a:ext cx="73602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>
                <a:solidFill>
                  <a:srgbClr val="000000"/>
                </a:solidFill>
                <a:cs typeface="+mn-lt"/>
              </a:rPr>
              <a:t>*</a:t>
            </a:r>
            <a:r>
              <a:rPr lang="en-US" altLang="zh-CN" sz="1800">
                <a:solidFill>
                  <a:srgbClr val="000000"/>
                </a:solidFill>
                <a:cs typeface="+mn-lt"/>
              </a:rPr>
              <a:t>There</a:t>
            </a:r>
            <a:r>
              <a:rPr lang="zh-CN" altLang="en-US" sz="1800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zh-CN" sz="1800">
                <a:solidFill>
                  <a:srgbClr val="000000"/>
                </a:solidFill>
                <a:cs typeface="+mn-lt"/>
              </a:rPr>
              <a:t>are</a:t>
            </a:r>
            <a:r>
              <a:rPr lang="zh-CN" altLang="en-US" sz="1800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zh-CN" sz="1800">
                <a:solidFill>
                  <a:srgbClr val="000000"/>
                </a:solidFill>
                <a:cs typeface="+mn-lt"/>
              </a:rPr>
              <a:t>some</a:t>
            </a:r>
            <a:r>
              <a:rPr lang="zh-CN" altLang="en-US" sz="1800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zh-CN" err="1">
                <a:solidFill>
                  <a:srgbClr val="000000"/>
                </a:solidFill>
                <a:cs typeface="+mn-lt"/>
              </a:rPr>
              <a:t>Genbank</a:t>
            </a:r>
            <a:r>
              <a:rPr lang="zh-CN" altLang="en-US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zh-CN">
                <a:solidFill>
                  <a:srgbClr val="000000"/>
                </a:solidFill>
                <a:cs typeface="+mn-lt"/>
              </a:rPr>
              <a:t>ID</a:t>
            </a:r>
            <a:r>
              <a:rPr lang="zh-CN" altLang="en-US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zh-CN">
                <a:solidFill>
                  <a:srgbClr val="000000"/>
                </a:solidFill>
                <a:cs typeface="+mn-lt"/>
              </a:rPr>
              <a:t>with</a:t>
            </a:r>
            <a:r>
              <a:rPr lang="zh-CN" altLang="en-US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zh-CN">
                <a:solidFill>
                  <a:srgbClr val="000000"/>
                </a:solidFill>
                <a:cs typeface="+mn-lt"/>
              </a:rPr>
              <a:t>multiple</a:t>
            </a:r>
            <a:r>
              <a:rPr lang="zh-CN" altLang="en-US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zh-CN">
                <a:solidFill>
                  <a:srgbClr val="000000"/>
                </a:solidFill>
                <a:cs typeface="+mn-lt"/>
              </a:rPr>
              <a:t>ECs,</a:t>
            </a:r>
            <a:r>
              <a:rPr lang="zh-CN" altLang="en-US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zh-CN">
                <a:solidFill>
                  <a:srgbClr val="000000"/>
                </a:solidFill>
                <a:cs typeface="+mn-lt"/>
              </a:rPr>
              <a:t>don’t</a:t>
            </a:r>
            <a:r>
              <a:rPr lang="zh-CN" altLang="en-US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zh-CN">
                <a:solidFill>
                  <a:srgbClr val="000000"/>
                </a:solidFill>
                <a:cs typeface="+mn-lt"/>
              </a:rPr>
              <a:t>forget</a:t>
            </a:r>
            <a:r>
              <a:rPr lang="zh-CN" altLang="en-US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zh-CN">
                <a:solidFill>
                  <a:srgbClr val="000000"/>
                </a:solidFill>
                <a:cs typeface="+mn-lt"/>
              </a:rPr>
              <a:t>to</a:t>
            </a:r>
            <a:r>
              <a:rPr lang="zh-CN" altLang="en-US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zh-CN">
                <a:solidFill>
                  <a:srgbClr val="000000"/>
                </a:solidFill>
                <a:cs typeface="+mn-lt"/>
              </a:rPr>
              <a:t>check,</a:t>
            </a:r>
            <a:r>
              <a:rPr lang="zh-CN" altLang="en-US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zh-CN">
                <a:solidFill>
                  <a:srgbClr val="000000"/>
                </a:solidFill>
                <a:cs typeface="+mn-lt"/>
              </a:rPr>
              <a:t>and</a:t>
            </a:r>
            <a:r>
              <a:rPr lang="zh-CN" altLang="en-US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zh-CN">
                <a:solidFill>
                  <a:srgbClr val="000000"/>
                </a:solidFill>
                <a:cs typeface="+mn-lt"/>
              </a:rPr>
              <a:t>keep</a:t>
            </a:r>
            <a:r>
              <a:rPr lang="zh-CN" altLang="en-US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zh-CN">
                <a:solidFill>
                  <a:srgbClr val="000000"/>
                </a:solidFill>
                <a:cs typeface="+mn-lt"/>
              </a:rPr>
              <a:t>all.</a:t>
            </a:r>
            <a:r>
              <a:rPr lang="zh-CN" altLang="en-US" sz="1800">
                <a:solidFill>
                  <a:srgbClr val="000000"/>
                </a:solidFill>
                <a:cs typeface="+mn-lt"/>
              </a:rPr>
              <a:t> </a:t>
            </a:r>
            <a:endParaRPr lang="en-US" altLang="zh-CN" sz="1800">
              <a:solidFill>
                <a:srgbClr val="000000"/>
              </a:solidFill>
              <a:cs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48355" y="588495"/>
            <a:ext cx="10559318" cy="52622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Finally get this result: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Name is “</a:t>
            </a:r>
            <a:r>
              <a:rPr lang="en-US" altLang="zh-CN" sz="2400">
                <a:solidFill>
                  <a:srgbClr val="FF0000"/>
                </a:solidFill>
                <a:highlight>
                  <a:srgbClr val="FFFF00"/>
                </a:highlight>
                <a:ea typeface="等线" panose="02010600030101010101" charset="-122"/>
                <a:cs typeface="+mn-lt"/>
              </a:rPr>
              <a:t>Characterized_ids_</a:t>
            </a:r>
            <a:r>
              <a:rPr lang="en-US" altLang="zh-CN" sz="2400">
                <a:solidFill>
                  <a:srgbClr val="FF0000"/>
                </a:solidFill>
                <a:highlight>
                  <a:srgbClr val="FFFF00"/>
                </a:highlight>
                <a:ea typeface="等线" panose="02010600030101010101" charset="-122"/>
                <a:cs typeface="+mn-lt"/>
                <a:sym typeface="+mn-ea"/>
              </a:rPr>
              <a:t>24oct2024</a:t>
            </a:r>
            <a:r>
              <a:rPr lang="en-US" altLang="zh-CN" sz="2400">
                <a:solidFill>
                  <a:srgbClr val="FF0000"/>
                </a:solidFill>
                <a:highlight>
                  <a:srgbClr val="FFFF00"/>
                </a:highlight>
                <a:ea typeface="等线" panose="02010600030101010101" charset="-122"/>
                <a:cs typeface="+mn-lt"/>
              </a:rPr>
              <a:t>.txt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” (name could be changed but you also need to fix the program later).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The first row is IDS/EC</a:t>
            </a:r>
          </a:p>
          <a:p>
            <a:br>
              <a:rPr lang="en-US" altLang="zh-CN" sz="2400">
                <a:latin typeface="Aptos Mono"/>
              </a:rPr>
            </a:br>
            <a:endParaRPr lang="en-US" altLang="zh-CN" sz="2400">
              <a:solidFill>
                <a:srgbClr val="000000"/>
              </a:solidFill>
              <a:latin typeface="WordVisi_MSFontServic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latin typeface="WordVisi_MSFontServic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latin typeface="WordVisi_MSFontService"/>
            </a:endParaRPr>
          </a:p>
          <a:p>
            <a:endParaRPr lang="en-GB" altLang="zh-CN" sz="2400"/>
          </a:p>
          <a:p>
            <a:endParaRPr lang="en-GB" altLang="zh-CN" sz="2400"/>
          </a:p>
          <a:p>
            <a:endParaRPr lang="en-GB" altLang="zh-CN" sz="2400"/>
          </a:p>
          <a:p>
            <a:endParaRPr lang="zh-CN" altLang="en-US" sz="240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30" y="3293853"/>
            <a:ext cx="6997700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>
                <a:ea typeface="等线 Light" panose="02010600030101010101" charset="-122"/>
              </a:rPr>
              <a:t>Part</a:t>
            </a:r>
            <a:r>
              <a:rPr lang="zh-CN" altLang="en-US">
                <a:ea typeface="等线 Light" panose="02010600030101010101" charset="-122"/>
              </a:rPr>
              <a:t> </a:t>
            </a:r>
            <a:r>
              <a:rPr lang="en-US" altLang="zh-CN">
                <a:ea typeface="等线 Light" panose="02010600030101010101" charset="-122"/>
              </a:rPr>
              <a:t>IV</a:t>
            </a:r>
            <a:br>
              <a:rPr lang="en-US" altLang="zh-CN"/>
            </a:br>
            <a:r>
              <a:rPr lang="en-US" altLang="zh-CN">
                <a:ea typeface="等线 Light" panose="02010600030101010101" charset="-122"/>
              </a:rPr>
              <a:t>Sequence similarity networks (</a:t>
            </a:r>
            <a:r>
              <a:rPr lang="en-US" altLang="zh-CN" err="1">
                <a:ea typeface="等线 Light" panose="02010600030101010101" charset="-122"/>
              </a:rPr>
              <a:t>SSNpipe</a:t>
            </a:r>
            <a:r>
              <a:rPr lang="en-US" altLang="zh-CN">
                <a:ea typeface="等线 Light" panose="02010600030101010101" charset="-122"/>
              </a:rPr>
              <a:t>) 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Create your part4 folder</a:t>
            </a: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692525" y="4081145"/>
            <a:ext cx="6086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hlinkClick r:id="rId2" action="ppaction://hlinkfile"/>
              </a:rPr>
              <a:t>https://github.com/MiguelMSandin/SSNetworks</a:t>
            </a:r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48354" y="110448"/>
            <a:ext cx="11492541" cy="39998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Create the part4 folder and use wget to download : </a:t>
            </a:r>
          </a:p>
          <a:p>
            <a:pPr algn="l">
              <a:buClrTx/>
              <a:buSzTx/>
              <a:buFontTx/>
            </a:pPr>
            <a:endParaRPr sz="160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r>
              <a:rPr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wget </a:t>
            </a:r>
            <a:r>
              <a:rPr sz="1600">
                <a:latin typeface="Courier New" panose="02070309020205020404"/>
                <a:ea typeface="等线" panose="02010600030101010101" charset="-122"/>
                <a:cs typeface="Courier New" panose="02070309020205020404"/>
                <a:hlinkClick r:id="rId2"/>
              </a:rPr>
              <a:t>https://github.com/ahvdk/SSNpipe/releases/download/v.1.0-beta/ssnpipe_unix.tar.gz</a:t>
            </a:r>
            <a:endParaRPr sz="160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r>
              <a:rPr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tar -xvf ssnpipe_unix.tar.gz</a:t>
            </a:r>
          </a:p>
          <a:p>
            <a:endParaRPr sz="14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Go to ondemand and click the “Interactive Apps”.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Set as the next slide.</a:t>
            </a:r>
          </a:p>
          <a:p>
            <a:endParaRPr lang="en-GB" altLang="zh-CN" sz="2400"/>
          </a:p>
          <a:p>
            <a:endParaRPr lang="en-GB" altLang="zh-CN" sz="2400"/>
          </a:p>
          <a:p>
            <a:endParaRPr lang="en-GB" altLang="zh-CN" sz="2400"/>
          </a:p>
          <a:p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39" y="2891443"/>
            <a:ext cx="9266121" cy="36214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430" y="3042975"/>
            <a:ext cx="6063701" cy="38150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90" y="109220"/>
            <a:ext cx="4681855" cy="64160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3660" y="109220"/>
            <a:ext cx="6821170" cy="2873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6640" y="185133"/>
            <a:ext cx="5847645" cy="655447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>
                <a:ea typeface="等线" panose="02010600030101010101" charset="-122"/>
              </a:rPr>
              <a:t>Click the file manager and change the path into part4 (Don’t use copy paste here).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>
                <a:ea typeface="等线" panose="02010600030101010101" charset="-122"/>
              </a:rPr>
              <a:t>Move to the ssnpipe folder.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>
                <a:ea typeface="等线" panose="02010600030101010101" charset="-122"/>
              </a:rPr>
              <a:t>Click the SSNpipe (GUI tool).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kumimoji="1" lang="en-US" altLang="zh-CN" sz="2400">
              <a:ea typeface="等线" panose="02010600030101010101" charset="-122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>
                <a:ea typeface="等线" panose="02010600030101010101" charset="-122"/>
              </a:rPr>
              <a:t>The FASTA file will use the </a:t>
            </a:r>
            <a:r>
              <a:rPr kumimoji="1" lang="en-US" altLang="zh-CN" sz="2400">
                <a:solidFill>
                  <a:schemeClr val="tx1"/>
                </a:solidFill>
                <a:highlight>
                  <a:srgbClr val="FFFF00"/>
                </a:highlight>
                <a:ea typeface="等线" panose="02010600030101010101" charset="-122"/>
                <a:sym typeface="+mn-ea"/>
              </a:rPr>
              <a:t>random_selected_extracted_domains_02.faa</a:t>
            </a:r>
            <a:r>
              <a:rPr kumimoji="1" lang="en-US" altLang="zh-CN" sz="2400">
                <a:ea typeface="等线" panose="02010600030101010101" charset="-122"/>
              </a:rPr>
              <a:t>, and choose part4 folder as the results folder.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kumimoji="1" lang="en-US" altLang="zh-CN" sz="2400">
              <a:ea typeface="等线" panose="02010600030101010101" charset="-122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>
                <a:ea typeface="等线" panose="02010600030101010101" charset="-122"/>
              </a:rPr>
              <a:t>Click on </a:t>
            </a:r>
            <a:r>
              <a:rPr kumimoji="1" lang="en-US" altLang="zh-CN" sz="2400" b="1">
                <a:ea typeface="等线" panose="02010600030101010101" charset="-122"/>
              </a:rPr>
              <a:t>Cytoscape and Generate SSNs,</a:t>
            </a:r>
            <a:r>
              <a:rPr kumimoji="1" lang="en-US" altLang="zh-CN" sz="2400">
                <a:ea typeface="等线" panose="02010600030101010101" charset="-122"/>
              </a:rPr>
              <a:t> the program will run for a few hours depending on the database size and computational power. 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kumimoji="1" lang="en-US" altLang="zh-CN" sz="2400" b="1">
              <a:solidFill>
                <a:srgbClr val="FF0000"/>
              </a:solidFill>
              <a:ea typeface="等线" panose="02010600030101010101" charset="-122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 b="1">
                <a:solidFill>
                  <a:srgbClr val="FF0000"/>
                </a:solidFill>
                <a:ea typeface="等线" panose="02010600030101010101" charset="-122"/>
              </a:rPr>
              <a:t>It takes about 1h</a:t>
            </a:r>
          </a:p>
          <a:p>
            <a:pPr indent="0">
              <a:buFont typeface="Arial" panose="020B0604020202020204" pitchFamily="34" charset="0"/>
              <a:buNone/>
            </a:pPr>
            <a:endParaRPr lang="en-GB" altLang="zh-CN"/>
          </a:p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5420"/>
            <a:ext cx="5792470" cy="4038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1356" y="2619835"/>
            <a:ext cx="2342799" cy="37856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37160" y="90170"/>
            <a:ext cx="4775200" cy="621601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endParaRPr lang="en-US" altLang="zh-CN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Generate </a:t>
            </a:r>
            <a:r>
              <a:rPr lang="en-US" altLang="zh-CN">
                <a:solidFill>
                  <a:srgbClr val="FF0000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Group Analysis </a:t>
            </a:r>
            <a:r>
              <a:rPr lang="en-US" altLang="zh-CN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files from the 4th tab.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Results can be processed with the following python program</a:t>
            </a:r>
            <a:r>
              <a:rPr lang="zh-CN" altLang="en-US">
                <a:solidFill>
                  <a:srgbClr val="000000"/>
                </a:solidFill>
                <a:latin typeface="Calibri" panose="020F0502020204030204"/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(given) and EC-Numbers can be mapped. </a:t>
            </a:r>
          </a:p>
          <a:p>
            <a:pPr algn="l">
              <a:buClrTx/>
              <a:buSzTx/>
              <a:buNone/>
            </a:pPr>
            <a:endParaRPr lang="en-US" altLang="zh-CN" sz="1400">
              <a:solidFill>
                <a:srgbClr val="000000"/>
              </a:solidFill>
              <a:latin typeface="Courier New" panose="02070309020205020404"/>
              <a:ea typeface="Calibri" panose="020F0502020204030204"/>
              <a:cs typeface="Calibri" panose="020F0502020204030204"/>
            </a:endParaRPr>
          </a:p>
          <a:p>
            <a:pPr algn="l">
              <a:buClrTx/>
              <a:buSzTx/>
              <a:buNone/>
            </a:pPr>
            <a:endParaRPr lang="en-US" altLang="zh-CN" sz="1400">
              <a:solidFill>
                <a:srgbClr val="000000"/>
              </a:solidFill>
              <a:latin typeface="Courier New" panose="02070309020205020404"/>
              <a:ea typeface="Calibri" panose="020F0502020204030204"/>
              <a:cs typeface="Calibri" panose="020F0502020204030204"/>
            </a:endParaRPr>
          </a:p>
          <a:p>
            <a:pPr algn="l">
              <a:buClrTx/>
              <a:buSzTx/>
              <a:buNone/>
            </a:pPr>
            <a:endParaRPr lang="en-US" altLang="zh-CN" sz="1400">
              <a:solidFill>
                <a:srgbClr val="000000"/>
              </a:solidFill>
              <a:latin typeface="Courier New" panose="02070309020205020404"/>
              <a:ea typeface="Calibri" panose="020F0502020204030204"/>
              <a:cs typeface="Calibri" panose="020F0502020204030204"/>
            </a:endParaRPr>
          </a:p>
          <a:p>
            <a:pPr algn="l">
              <a:buClrTx/>
              <a:buSzTx/>
              <a:buNone/>
            </a:pPr>
            <a:r>
              <a:rPr lang="en-US" altLang="zh-CN" sz="1400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</a:rPr>
              <a:t>cp ../</a:t>
            </a:r>
            <a:r>
              <a:rPr lang="en-US" altLang="zh-CN" sz="1400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  <a:sym typeface="+mn-ea"/>
              </a:rPr>
              <a:t>course-project-1-Subfamily-classification-of-glycoside-hydrolase-family</a:t>
            </a:r>
            <a:r>
              <a:rPr lang="en-US" altLang="zh-CN" sz="1400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</a:rPr>
              <a:t>/analysis_mapped_24oct2024.py your_result_folder </a:t>
            </a:r>
          </a:p>
          <a:p>
            <a:endParaRPr lang="en-US" altLang="zh-CN" sz="1400">
              <a:solidFill>
                <a:srgbClr val="000000"/>
              </a:solidFill>
              <a:latin typeface="Courier New" panose="02070309020205020404"/>
              <a:ea typeface="Calibri" panose="020F0502020204030204"/>
              <a:cs typeface="Calibri" panose="020F0502020204030204"/>
            </a:endParaRPr>
          </a:p>
          <a:p>
            <a:r>
              <a:rPr lang="en-US" altLang="zh-CN" sz="1400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</a:rPr>
              <a:t>cp</a:t>
            </a:r>
            <a:r>
              <a:rPr lang="zh-CN" altLang="en-US" sz="14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1400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</a:rPr>
              <a:t>../part3/Characterized_ids_24oct2024.txt</a:t>
            </a:r>
            <a:r>
              <a:rPr lang="zh-CN" altLang="en-US" sz="14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1400" err="1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</a:rPr>
              <a:t>your_result_folder</a:t>
            </a:r>
            <a:r>
              <a:rPr lang="zh-CN" altLang="en-US" sz="14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alibri" panose="020F0502020204030204"/>
              </a:rPr>
              <a:t> </a:t>
            </a:r>
          </a:p>
          <a:p>
            <a:endParaRPr lang="en-US" altLang="zh-CN" sz="1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</a:rPr>
              <a:t>nano </a:t>
            </a:r>
            <a:r>
              <a:rPr lang="en-US" altLang="zh-CN" sz="1400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  <a:sym typeface="+mn-ea"/>
              </a:rPr>
              <a:t>analysis_mapped_24oct2024.py</a:t>
            </a:r>
            <a:endParaRPr lang="en-US" altLang="zh-CN" sz="1400">
              <a:solidFill>
                <a:srgbClr val="000000"/>
              </a:solidFill>
              <a:latin typeface="Courier New" panose="02070309020205020404"/>
              <a:ea typeface="Calibri" panose="020F0502020204030204"/>
              <a:cs typeface="Calibri" panose="020F0502020204030204"/>
            </a:endParaRPr>
          </a:p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</a:rPr>
              <a:t>python </a:t>
            </a:r>
            <a:r>
              <a:rPr lang="en-US" altLang="zh-CN" sz="1400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/>
                <a:ea typeface="Calibri" panose="020F0502020204030204"/>
                <a:cs typeface="Calibri" panose="020F0502020204030204"/>
              </a:rPr>
              <a:t>analysis_mapped_24oct2024.py</a:t>
            </a:r>
            <a:r>
              <a:rPr lang="en-US" altLang="zh-CN" sz="1400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endParaRPr lang="en-GB" altLang="zh-CN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endParaRPr lang="en-GB" altLang="zh-CN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endParaRPr lang="en-GB" altLang="zh-CN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endParaRPr lang="zh-CN" altLang="en-US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00825" y="3990340"/>
            <a:ext cx="4720590" cy="36830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You need revise those names</a:t>
            </a:r>
            <a:r>
              <a:rPr lang="en-US" altLang="zh-CN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(from SSNpipe).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85" y="5163185"/>
            <a:ext cx="9852660" cy="11430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4912995" y="362585"/>
            <a:ext cx="7109460" cy="3449320"/>
            <a:chOff x="7737" y="571"/>
            <a:chExt cx="11196" cy="5432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37" y="583"/>
              <a:ext cx="11196" cy="542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288" y="571"/>
              <a:ext cx="5529" cy="3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1131" y="927"/>
              <a:ext cx="6243" cy="4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0574" y="4616"/>
              <a:ext cx="5600" cy="2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Part</a:t>
            </a:r>
            <a:r>
              <a:rPr lang="zh-CN" altLang="en-US"/>
              <a:t> </a:t>
            </a:r>
            <a:r>
              <a:rPr lang="en-US" altLang="zh-CN"/>
              <a:t>V</a:t>
            </a:r>
            <a:br>
              <a:rPr lang="en-US" altLang="zh-CN"/>
            </a:br>
            <a:r>
              <a:rPr lang="en-US" altLang="zh-CN" err="1"/>
              <a:t>Cytoscape</a:t>
            </a:r>
            <a:r>
              <a:rPr lang="zh-CN" altLang="en-US"/>
              <a:t> </a:t>
            </a:r>
            <a:r>
              <a:rPr lang="en-US" altLang="zh-CN"/>
              <a:t>Visualization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/>
              <a:t>Do not need an extra folder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272" y="60960"/>
            <a:ext cx="4467159" cy="279355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2208" y="111281"/>
            <a:ext cx="5847645" cy="68624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We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continue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using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the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desktop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but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click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the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FF0000"/>
                </a:solidFill>
                <a:ea typeface="等线" panose="02010600030101010101" charset="-122"/>
                <a:cs typeface="+mn-lt"/>
              </a:rPr>
              <a:t>terminal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on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the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left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of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“</a:t>
            </a:r>
            <a:r>
              <a:rPr 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Application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”</a:t>
            </a:r>
            <a:br>
              <a:rPr lang="en-US" altLang="zh-CN" sz="2400">
                <a:cs typeface="+mn-lt"/>
              </a:rPr>
            </a:br>
            <a:endParaRPr lang="en-US" altLang="zh-CN" sz="2400">
              <a:solidFill>
                <a:srgbClr val="000000"/>
              </a:solidFill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Type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latin typeface="Aptos Mono"/>
            </a:endParaRPr>
          </a:p>
          <a:p>
            <a:r>
              <a:rPr lang="en-US" altLang="zh-CN" sz="16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ml</a:t>
            </a:r>
            <a:r>
              <a:rPr lang="zh-CN" altLang="en-US" sz="16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</a:t>
            </a:r>
            <a:r>
              <a:rPr lang="en-US" altLang="zh-CN" sz="16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cytoscape</a:t>
            </a:r>
            <a:r>
              <a:rPr lang="en-US" altLang="zh-CN" sz="16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/3.10</a:t>
            </a:r>
          </a:p>
          <a:p>
            <a:r>
              <a:rPr lang="en-US" altLang="zh-CN" sz="16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cytoscape.sh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latin typeface="Aptos Mon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Click the red circle to import network we made in part4.</a:t>
            </a:r>
          </a:p>
          <a:p>
            <a:endParaRPr lang="en-US" altLang="zh-CN" sz="2400">
              <a:solidFill>
                <a:srgbClr val="000000"/>
              </a:solidFill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Network will be loaded.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Use a </a:t>
            </a:r>
            <a:r>
              <a:rPr lang="en-US" altLang="zh-CN" sz="2400" err="1">
                <a:solidFill>
                  <a:srgbClr val="FF0000"/>
                </a:solidFill>
                <a:ea typeface="等线" panose="02010600030101010101" charset="-122"/>
                <a:cs typeface="+mn-lt"/>
              </a:rPr>
              <a:t>yFiles</a:t>
            </a:r>
            <a:r>
              <a:rPr lang="en-US" altLang="zh-CN" sz="2400">
                <a:solidFill>
                  <a:srgbClr val="FF0000"/>
                </a:solidFill>
                <a:ea typeface="等线" panose="02010600030101010101" charset="-122"/>
                <a:cs typeface="+mn-lt"/>
              </a:rPr>
              <a:t> Organic layout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from the </a:t>
            </a:r>
            <a:r>
              <a:rPr lang="en-US" altLang="zh-CN" sz="2400">
                <a:solidFill>
                  <a:srgbClr val="FF0000"/>
                </a:solidFill>
                <a:ea typeface="等线" panose="02010600030101010101" charset="-122"/>
                <a:cs typeface="+mn-lt"/>
              </a:rPr>
              <a:t>layout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panel. (Install if not available) </a:t>
            </a:r>
          </a:p>
          <a:p>
            <a:endParaRPr lang="en-GB" altLang="zh-CN" sz="2400"/>
          </a:p>
          <a:p>
            <a:endParaRPr lang="en-GB" altLang="zh-CN" sz="2400"/>
          </a:p>
          <a:p>
            <a:endParaRPr lang="en-GB" altLang="zh-CN" sz="2400"/>
          </a:p>
          <a:p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555" y="2854516"/>
            <a:ext cx="5917124" cy="3639312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7510272" y="3340608"/>
            <a:ext cx="207264" cy="243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510272" y="3226850"/>
            <a:ext cx="207264" cy="1137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462678" y="3428282"/>
            <a:ext cx="2050212" cy="51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3992593" y="3242813"/>
            <a:ext cx="3541863" cy="1867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66775" y="553720"/>
            <a:ext cx="9330690" cy="624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3600" b="1">
                <a:sym typeface="+mn-ea"/>
              </a:rPr>
              <a:t>Outline</a:t>
            </a:r>
          </a:p>
          <a:p>
            <a:pPr algn="l">
              <a:buClrTx/>
              <a:buSzTx/>
              <a:buFontTx/>
            </a:pPr>
            <a:br>
              <a:rPr lang="zh-CN" altLang="en-US" sz="2800">
                <a:sym typeface="+mn-ea"/>
              </a:rPr>
            </a:br>
            <a:r>
              <a:rPr lang="zh-CN" altLang="en-US" sz="2800">
                <a:sym typeface="+mn-ea"/>
              </a:rPr>
              <a:t>1. Data preparation</a:t>
            </a:r>
            <a:endParaRPr lang="zh-CN" altLang="en-US" sz="2800">
              <a:latin typeface="+mn-lt"/>
            </a:endParaRPr>
          </a:p>
          <a:p>
            <a:pPr indent="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2800"/>
              <a:t>2. Domain annotation</a:t>
            </a:r>
          </a:p>
          <a:p>
            <a:pPr indent="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2800">
                <a:sym typeface="+mn-ea"/>
              </a:rPr>
              <a:t>3. Domain extraction</a:t>
            </a:r>
          </a:p>
          <a:p>
            <a:pPr indent="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2800">
                <a:sym typeface="+mn-ea"/>
              </a:rPr>
              <a:t>4. Sequence similarity networks (SSNpipe)</a:t>
            </a:r>
          </a:p>
          <a:p>
            <a:pPr indent="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2800">
                <a:sym typeface="+mn-ea"/>
              </a:rPr>
              <a:t>5. Cytoscape Visualization</a:t>
            </a:r>
          </a:p>
          <a:p>
            <a:pPr indent="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2800">
                <a:sym typeface="+mn-ea"/>
              </a:rPr>
              <a:t>6. Phylogenentic Analysis</a:t>
            </a:r>
          </a:p>
          <a:p>
            <a:pPr indent="0" algn="l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800">
                <a:sym typeface="+mn-ea"/>
              </a:rPr>
              <a:t>7. Other analysis</a:t>
            </a:r>
            <a:endParaRPr lang="zh-CN" altLang="en-US" sz="2800"/>
          </a:p>
          <a:p>
            <a:pPr algn="l">
              <a:buClrTx/>
              <a:buSzTx/>
              <a:buFontTx/>
            </a:pPr>
            <a:endParaRPr lang="en-US" altLang="zh-CN" sz="2800">
              <a:cs typeface="+mn-lt"/>
            </a:endParaRPr>
          </a:p>
          <a:p>
            <a:pPr algn="l">
              <a:buClrTx/>
              <a:buSzTx/>
              <a:buFontTx/>
            </a:pPr>
            <a:endParaRPr lang="en-US" altLang="zh-CN" sz="2800">
              <a:cs typeface="+mn-l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0" y="549445"/>
            <a:ext cx="5847645" cy="563118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000000"/>
                </a:solidFill>
                <a:ea typeface="等线" panose="02010600030101010101" charset="-122"/>
                <a:cs typeface="+mn-lt"/>
              </a:rPr>
              <a:t>You may notice a change in a layout after the Algorithm is selected.  </a:t>
            </a:r>
            <a:endParaRPr lang="en-US" altLang="zh-CN">
              <a:solidFill>
                <a:srgbClr val="000000"/>
              </a:solidFill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rgbClr val="000000"/>
              </a:solidFill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000000"/>
                </a:solidFill>
                <a:ea typeface="等线" panose="02010600030101010101" charset="-122"/>
                <a:cs typeface="+mn-lt"/>
              </a:rPr>
              <a:t>Check different </a:t>
            </a:r>
            <a:r>
              <a:rPr lang="en-US" altLang="zh-CN">
                <a:solidFill>
                  <a:srgbClr val="FF0000"/>
                </a:solidFill>
                <a:ea typeface="等线" panose="02010600030101010101" charset="-122"/>
                <a:cs typeface="+mn-lt"/>
              </a:rPr>
              <a:t>nodes (proteins)</a:t>
            </a:r>
            <a:r>
              <a:rPr lang="en-US" altLang="zh-CN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and </a:t>
            </a:r>
            <a:r>
              <a:rPr lang="en-US" altLang="zh-CN">
                <a:solidFill>
                  <a:srgbClr val="FF0000"/>
                </a:solidFill>
                <a:ea typeface="等线" panose="02010600030101010101" charset="-122"/>
                <a:cs typeface="+mn-lt"/>
              </a:rPr>
              <a:t>subfamilies (clusters)</a:t>
            </a:r>
            <a:r>
              <a:rPr lang="en-US" altLang="zh-CN">
                <a:solidFill>
                  <a:srgbClr val="000000"/>
                </a:solidFill>
                <a:ea typeface="等线" panose="02010600030101010101" charset="-122"/>
                <a:cs typeface="+mn-lt"/>
              </a:rPr>
              <a:t>, how they are aligned, etc. 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rgbClr val="000000"/>
              </a:solidFill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000000"/>
                </a:solidFill>
                <a:ea typeface="等线" panose="02010600030101010101" charset="-122"/>
                <a:cs typeface="+mn-lt"/>
              </a:rPr>
              <a:t>Group them based on the connected nodes and color them for easy visualization.  </a:t>
            </a:r>
          </a:p>
          <a:p>
            <a:endParaRPr lang="en-US" altLang="zh-CN">
              <a:solidFill>
                <a:srgbClr val="000000"/>
              </a:solidFill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000000"/>
                </a:solidFill>
                <a:ea typeface="等线" panose="02010600030101010101" charset="-122"/>
                <a:cs typeface="+mn-lt"/>
              </a:rPr>
              <a:t> For example, I have used the network results obtained from the blast results with the cutoff of E-value 1e-100 and their sequence similarity networks (SSN) “NETWORK_cs_ev_100_.txt”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rgbClr val="000000"/>
              </a:solidFill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000000"/>
                </a:solidFill>
                <a:ea typeface="等线" panose="02010600030101010101" charset="-122"/>
                <a:cs typeface="+mn-lt"/>
              </a:rPr>
              <a:t>Modified colors based on the connected nodes and subfamilies. (This can be done by selecting the connected nodes in each cluster). </a:t>
            </a:r>
          </a:p>
          <a:p>
            <a:endParaRPr lang="en-GB" altLang="zh-CN"/>
          </a:p>
          <a:p>
            <a:endParaRPr lang="en-GB" altLang="zh-CN"/>
          </a:p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870" y="64008"/>
            <a:ext cx="5961888" cy="583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6003899" y="6021140"/>
            <a:ext cx="6138672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8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Google it to know how to make it pretty.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779034" cy="696554"/>
          </a:xfrm>
        </p:spPr>
        <p:txBody>
          <a:bodyPr>
            <a:normAutofit/>
          </a:bodyPr>
          <a:lstStyle/>
          <a:p>
            <a:r>
              <a:rPr lang="en-US" sz="2000" b="1">
                <a:latin typeface="Calibri" panose="020F0502020204030204"/>
                <a:ea typeface="+mj-lt"/>
                <a:cs typeface="+mj-lt"/>
              </a:rPr>
              <a:t>Export the network to an Image or PDF</a:t>
            </a:r>
          </a:p>
        </p:txBody>
      </p:sp>
      <p:pic>
        <p:nvPicPr>
          <p:cNvPr id="7" name="Content Placeholder 6" descr="A screenshot of a computer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582" y="4176323"/>
            <a:ext cx="3963951" cy="2467905"/>
          </a:xfrm>
        </p:spPr>
      </p:pic>
      <p:sp>
        <p:nvSpPr>
          <p:cNvPr id="8" name="TextBox 7"/>
          <p:cNvSpPr txBox="1"/>
          <p:nvPr/>
        </p:nvSpPr>
        <p:spPr>
          <a:xfrm>
            <a:off x="911805" y="3729938"/>
            <a:ext cx="45850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285750" indent="-285750">
              <a:buFont typeface="Arial" panose="020B0604020202020204"/>
              <a:buChar char="•"/>
            </a:pPr>
            <a:r>
              <a:rPr lang="en-US">
                <a:ea typeface="Calibri" panose="020F0502020204030204"/>
                <a:cs typeface="Calibri" panose="020F0502020204030204"/>
              </a:rPr>
              <a:t>Export the network to an Image or PDF</a:t>
            </a:r>
          </a:p>
        </p:txBody>
      </p:sp>
      <p:pic>
        <p:nvPicPr>
          <p:cNvPr id="9" name="Picture 8" descr="A screenshot of a computer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881" y="1059410"/>
            <a:ext cx="4482860" cy="25394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89862" y="519023"/>
            <a:ext cx="513703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2000" b="1"/>
              <a:t>Searching the Characterized IDs in a network</a:t>
            </a:r>
            <a:endParaRPr lang="en-US" sz="2000" b="1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00645" y="1018636"/>
            <a:ext cx="475243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/>
              <a:t>Use the top right search box in the </a:t>
            </a:r>
            <a:r>
              <a:rPr lang="en-US" err="1"/>
              <a:t>Cytoscape</a:t>
            </a:r>
            <a:r>
              <a:rPr lang="en-US"/>
              <a:t> to find out the characterized to mark them differently.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 i="1">
                <a:ea typeface="Calibri" panose="020F0502020204030204"/>
                <a:cs typeface="Calibri" panose="020F0502020204030204"/>
              </a:rPr>
              <a:t>Search format: </a:t>
            </a:r>
            <a:r>
              <a:rPr lang="en-US" i="1" err="1">
                <a:ea typeface="Calibri" panose="020F0502020204030204"/>
                <a:cs typeface="Calibri" panose="020F0502020204030204"/>
              </a:rPr>
              <a:t>name:YL</a:t>
            </a:r>
            <a:r>
              <a:rPr lang="en-US" i="1">
                <a:ea typeface="Calibri" panose="020F0502020204030204"/>
                <a:cs typeface="Calibri" panose="020F0502020204030204"/>
              </a:rPr>
              <a:t>*</a:t>
            </a:r>
          </a:p>
          <a:p>
            <a:r>
              <a:rPr lang="en-US" i="1"/>
              <a:t>Example search: </a:t>
            </a:r>
            <a:r>
              <a:rPr lang="en-US" i="1">
                <a:solidFill>
                  <a:srgbClr val="FF0000"/>
                </a:solidFill>
              </a:rPr>
              <a:t>name:BBM21771.1*</a:t>
            </a:r>
            <a:endParaRPr lang="en-US" i="1">
              <a:solidFill>
                <a:srgbClr val="FF0000"/>
              </a:solidFill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2" name="Picture 11" descr="A screenshot of a computer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108" y="2592378"/>
            <a:ext cx="5287992" cy="22699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258870" y="5100228"/>
            <a:ext cx="539613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>
                <a:ea typeface="Calibri" panose="020F0502020204030204"/>
                <a:cs typeface="Calibri" panose="020F0502020204030204"/>
              </a:rPr>
              <a:t>Here, we have selected the query "BBM21771"</a:t>
            </a:r>
            <a:br>
              <a:rPr lang="en-US">
                <a:ea typeface="Calibri" panose="020F0502020204030204"/>
                <a:cs typeface="Calibri" panose="020F0502020204030204"/>
              </a:rPr>
            </a:br>
            <a:br>
              <a:rPr lang="en-US">
                <a:ea typeface="Calibri" panose="020F0502020204030204"/>
                <a:cs typeface="Calibri" panose="020F0502020204030204"/>
              </a:rPr>
            </a:br>
            <a:r>
              <a:rPr lang="en-US">
                <a:ea typeface="Calibri" panose="020F0502020204030204"/>
                <a:cs typeface="Calibri" panose="020F0502020204030204"/>
              </a:rPr>
              <a:t>This query has </a:t>
            </a:r>
            <a:r>
              <a:rPr lang="en-US">
                <a:solidFill>
                  <a:srgbClr val="FF0000"/>
                </a:solidFill>
                <a:ea typeface="Calibri" panose="020F0502020204030204"/>
                <a:cs typeface="Calibri" panose="020F0502020204030204"/>
              </a:rPr>
              <a:t>1 node and 25 edges</a:t>
            </a:r>
            <a:r>
              <a:rPr lang="en-US">
                <a:ea typeface="Calibri" panose="020F0502020204030204"/>
                <a:cs typeface="Calibri" panose="020F0502020204030204"/>
              </a:rPr>
              <a:t>. All are highlighted here, which can be colored </a:t>
            </a:r>
            <a:r>
              <a:rPr lang="en-US" err="1">
                <a:ea typeface="Calibri" panose="020F0502020204030204"/>
                <a:cs typeface="Calibri" panose="020F0502020204030204"/>
              </a:rPr>
              <a:t>seperatly</a:t>
            </a:r>
            <a:r>
              <a:rPr lang="en-US">
                <a:ea typeface="Calibri" panose="020F0502020204030204"/>
                <a:cs typeface="Calibri" panose="020F0502020204030204"/>
              </a:rPr>
              <a:t> using the Style on the left panel. 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Part</a:t>
            </a:r>
            <a:r>
              <a:rPr lang="zh-CN" altLang="en-US"/>
              <a:t> </a:t>
            </a:r>
            <a:r>
              <a:rPr lang="en-US" altLang="zh-CN"/>
              <a:t>VI</a:t>
            </a:r>
            <a:br>
              <a:rPr lang="en-US" altLang="zh-CN"/>
            </a:br>
            <a:r>
              <a:rPr lang="en-US" altLang="zh-CN" err="1"/>
              <a:t>Phylogenentic</a:t>
            </a:r>
            <a:r>
              <a:rPr lang="en-US" altLang="zh-CN"/>
              <a:t> Analysis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>
                <a:ea typeface="+mn-lt"/>
                <a:cs typeface="+mn-lt"/>
              </a:rPr>
              <a:t>Create your part6 folder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5802" y="290435"/>
            <a:ext cx="5569779" cy="600075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>
                <a:ea typeface="等线" panose="02010600030101010101" charset="-122"/>
              </a:rPr>
              <a:t>Purpose: </a:t>
            </a:r>
            <a:r>
              <a:rPr lang="en-US" altLang="zh-CN" sz="2000">
                <a:ea typeface="等线" panose="02010600030101010101" charset="-122"/>
              </a:rPr>
              <a:t>Evaluate how well the SSN clusters (subfamilies) match phylogenetic classification. </a:t>
            </a:r>
          </a:p>
          <a:p>
            <a:endParaRPr lang="en-US" altLang="zh-CN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2000">
                <a:ea typeface="等线" panose="02010600030101010101" charset="-122"/>
              </a:rPr>
              <a:t>Use a python program to select random 30 sequences from each </a:t>
            </a:r>
            <a:r>
              <a:rPr lang="en-GB" altLang="zh-CN" sz="2000" err="1">
                <a:ea typeface="等线" panose="02010600030101010101" charset="-122"/>
              </a:rPr>
              <a:t>subfam</a:t>
            </a:r>
            <a:r>
              <a:rPr lang="en-GB" altLang="zh-CN" sz="2000">
                <a:ea typeface="等线" panose="02010600030101010101" charset="-122"/>
              </a:rPr>
              <a:t> and use them for phylogeny </a:t>
            </a:r>
            <a:r>
              <a:rPr lang="en-GB" altLang="zh-CN" sz="2000" err="1">
                <a:ea typeface="等线" panose="02010600030101010101" charset="-122"/>
              </a:rPr>
              <a:t>buliding</a:t>
            </a:r>
            <a:r>
              <a:rPr lang="en-GB" altLang="zh-CN" sz="2000">
                <a:ea typeface="等线" panose="02010600030101010101" charset="-122"/>
              </a:rPr>
              <a:t> using </a:t>
            </a:r>
            <a:r>
              <a:rPr lang="en-GB" altLang="zh-CN" sz="2000" err="1">
                <a:ea typeface="等线" panose="02010600030101010101" charset="-122"/>
              </a:rPr>
              <a:t>FastTree</a:t>
            </a:r>
            <a:r>
              <a:rPr lang="en-GB" altLang="zh-CN" sz="2000">
                <a:ea typeface="等线" panose="02010600030101010101" charset="-122"/>
              </a:rPr>
              <a:t>. </a:t>
            </a:r>
            <a:endParaRPr lang="zh-CN" altLang="en-US" sz="2000">
              <a:ea typeface="等线" panose="02010600030101010101" charset="-122"/>
              <a:cs typeface="Calibri" panose="020F0502020204030204"/>
            </a:endParaRPr>
          </a:p>
          <a:p>
            <a:endParaRPr lang="en-US" altLang="zh-CN" sz="1200">
              <a:ea typeface="等线" panose="02010600030101010101" charset="-122"/>
              <a:cs typeface="Calibri" panose="020F0502020204030204"/>
            </a:endParaRPr>
          </a:p>
          <a:p>
            <a:r>
              <a:rPr lang="en-US" altLang="zh-CN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cp ../</a:t>
            </a:r>
            <a:r>
              <a:rPr kumimoji="1" lang="en-US" altLang="zh-CN" sz="1200"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course-project-1-Subfamily-classification-of-glycoside-hydrolase-family</a:t>
            </a:r>
            <a:r>
              <a:rPr lang="en-US" altLang="zh-CN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/phylo_process_random_24oct2024.py .</a:t>
            </a:r>
          </a:p>
          <a:p>
            <a:r>
              <a:rPr lang="en-US" altLang="zh-CN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nano</a:t>
            </a:r>
            <a:r>
              <a:rPr lang="en-US" altLang="zh-CN" sz="1200">
                <a:solidFill>
                  <a:srgbClr val="000000"/>
                </a:solidFill>
                <a:highlight>
                  <a:srgbClr val="000000">
                    <a:alpha val="0"/>
                  </a:srgbClr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</a:t>
            </a:r>
            <a:r>
              <a:rPr lang="en-US" altLang="zh-CN" sz="1200">
                <a:solidFill>
                  <a:srgbClr val="000000"/>
                </a:solidFill>
                <a:highlight>
                  <a:srgbClr val="000000">
                    <a:alpha val="0"/>
                  </a:srgbClr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phylo_process_random_24oct2024.py</a:t>
            </a:r>
            <a:endParaRPr lang="en-US" altLang="zh-CN" sz="12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r>
              <a:rPr lang="en-US" altLang="zh-CN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python </a:t>
            </a:r>
            <a:r>
              <a:rPr lang="en-US" altLang="zh-CN" sz="1200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phylo_process_random_24oct2024.py</a:t>
            </a:r>
            <a:r>
              <a:rPr lang="en-US" altLang="zh-CN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&gt; </a:t>
            </a:r>
            <a:r>
              <a:rPr lang="en-US" altLang="zh-CN" sz="120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phylo_input_fasttree_100.fasta</a:t>
            </a:r>
            <a:endParaRPr lang="en-US" altLang="zh-CN" sz="1200">
              <a:solidFill>
                <a:srgbClr val="FF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lang="en-US" altLang="zh-CN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ea typeface="等线" panose="02010600030101010101" charset="-122"/>
              </a:rPr>
              <a:t>Check what are needed for the python program and cp </a:t>
            </a:r>
            <a:r>
              <a:rPr lang="en-US" altLang="zh-CN" sz="2000">
                <a:solidFill>
                  <a:srgbClr val="FF0000"/>
                </a:solidFill>
                <a:ea typeface="等线" panose="02010600030101010101" charset="-122"/>
              </a:rPr>
              <a:t>folders/files </a:t>
            </a:r>
            <a:r>
              <a:rPr lang="en-US" altLang="zh-CN" sz="2000">
                <a:ea typeface="等线" panose="02010600030101010101" charset="-122"/>
              </a:rPr>
              <a:t>into the current folder (you need </a:t>
            </a:r>
            <a:r>
              <a:rPr kumimoji="1" lang="en-US" altLang="zh-CN" sz="2000">
                <a:highlight>
                  <a:srgbClr val="FFFF00"/>
                </a:highlight>
                <a:ea typeface="等线" panose="02010600030101010101" charset="-122"/>
                <a:sym typeface="+mn-ea"/>
              </a:rPr>
              <a:t>random_selected_extracted_domains_02.faa</a:t>
            </a:r>
            <a:r>
              <a:rPr lang="en-US" altLang="zh-CN" sz="2000">
                <a:ea typeface="等线" panose="02010600030101010101" charset="-122"/>
              </a:rPr>
              <a:t> from part3, </a:t>
            </a:r>
            <a:r>
              <a:rPr lang="en-US" altLang="zh-CN" sz="2000">
                <a:solidFill>
                  <a:schemeClr val="tx1"/>
                </a:solidFill>
                <a:highlight>
                  <a:srgbClr val="FFFF00"/>
                </a:highlight>
                <a:ea typeface="等线" panose="02010600030101010101" charset="-122"/>
              </a:rPr>
              <a:t>analysis/GROUPS_100_Info.txt</a:t>
            </a:r>
            <a:r>
              <a:rPr lang="en-US" altLang="zh-CN" sz="2000">
                <a:ea typeface="等线" panose="02010600030101010101" charset="-122"/>
              </a:rPr>
              <a:t> from part4, </a:t>
            </a:r>
            <a:r>
              <a:rPr lang="en-US" altLang="zh-CN" sz="2000">
                <a:solidFill>
                  <a:schemeClr val="tx1"/>
                </a:solidFill>
                <a:highlight>
                  <a:srgbClr val="FFFF00"/>
                </a:highlight>
                <a:ea typeface="等线" panose="02010600030101010101" charset="-122"/>
              </a:rPr>
              <a:t>Characterized_ids_24oct2024.txt</a:t>
            </a:r>
            <a:r>
              <a:rPr lang="en-US" altLang="zh-CN" sz="2000">
                <a:ea typeface="等线" panose="02010600030101010101" charset="-122"/>
              </a:rPr>
              <a:t> from part3).</a:t>
            </a:r>
            <a:endParaRPr lang="en-US" altLang="zh-CN" sz="2000">
              <a:ea typeface="等线" panose="02010600030101010101" charset="-122"/>
              <a:cs typeface="Calibri" panose="020F0502020204030204"/>
            </a:endParaRPr>
          </a:p>
          <a:p>
            <a:endParaRPr lang="en-US" altLang="zh-CN" sz="2000">
              <a:ea typeface="等线" panose="02010600030101010101" charset="-122"/>
              <a:cs typeface="Calibri" panose="020F0502020204030204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695315" y="118745"/>
            <a:ext cx="5466080" cy="6626225"/>
            <a:chOff x="8969" y="187"/>
            <a:chExt cx="8608" cy="1043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17" y="6802"/>
              <a:ext cx="7941" cy="3821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69" y="187"/>
              <a:ext cx="8608" cy="4472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rcRect t="71261"/>
            <a:stretch>
              <a:fillRect/>
            </a:stretch>
          </p:blipFill>
          <p:spPr>
            <a:xfrm>
              <a:off x="9117" y="4913"/>
              <a:ext cx="8356" cy="1259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9401" y="457"/>
              <a:ext cx="8072" cy="9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1243" y="5400"/>
              <a:ext cx="5814" cy="27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" y="0"/>
            <a:ext cx="446281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2800"/>
          </a:p>
          <a:p>
            <a:endParaRPr lang="en-US" altLang="zh-CN" sz="2800"/>
          </a:p>
          <a:p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61" y="258131"/>
            <a:ext cx="9880979" cy="303578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46275" y="3370368"/>
            <a:ext cx="8686800" cy="3415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#!/bin/bash</a:t>
            </a:r>
          </a:p>
          <a:p>
            <a:pPr algn="l">
              <a:buClrTx/>
              <a:buSzTx/>
              <a:buFontTx/>
            </a:pPr>
            <a:endParaRPr lang="en-US" altLang="zh-CN" sz="1200" err="1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r>
              <a:rPr lang="en-US" altLang="zh-CN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#SBATCH --job-name=mafft_job</a:t>
            </a:r>
          </a:p>
          <a:p>
            <a:pPr algn="l">
              <a:buClrTx/>
              <a:buSzTx/>
              <a:buFontTx/>
            </a:pPr>
            <a:r>
              <a:rPr lang="en-US" altLang="zh-CN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#SBATCH --output=mafft_output_%j.txt</a:t>
            </a:r>
          </a:p>
          <a:p>
            <a:pPr algn="l">
              <a:buClrTx/>
              <a:buSzTx/>
              <a:buFontTx/>
            </a:pPr>
            <a:r>
              <a:rPr lang="en-US" altLang="zh-CN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#SBATCH --error=mafft_error_%j.txt</a:t>
            </a:r>
          </a:p>
          <a:p>
            <a:pPr algn="l">
              <a:buClrTx/>
              <a:buSzTx/>
              <a:buFontTx/>
            </a:pPr>
            <a:r>
              <a:rPr lang="en-US" altLang="zh-CN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#SBATCH --nodes=1</a:t>
            </a:r>
          </a:p>
          <a:p>
            <a:pPr algn="l">
              <a:buClrTx/>
              <a:buSzTx/>
              <a:buFontTx/>
            </a:pPr>
            <a:r>
              <a:rPr lang="en-US" altLang="zh-CN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#SBATCH --ntasks-per-node=10</a:t>
            </a:r>
          </a:p>
          <a:p>
            <a:pPr algn="l">
              <a:buClrTx/>
              <a:buSzTx/>
              <a:buFontTx/>
            </a:pPr>
            <a:r>
              <a:rPr lang="en-US" altLang="zh-CN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#SBATCH --mem=50G</a:t>
            </a:r>
          </a:p>
          <a:p>
            <a:pPr algn="l">
              <a:buClrTx/>
              <a:buSzTx/>
              <a:buFontTx/>
            </a:pPr>
            <a:r>
              <a:rPr lang="en-US" altLang="zh-CN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#SBATCH --time=48:00:00</a:t>
            </a:r>
          </a:p>
          <a:p>
            <a:pPr algn="l">
              <a:buClrTx/>
              <a:buSzTx/>
              <a:buFontTx/>
            </a:pPr>
            <a:r>
              <a:rPr lang="en-US" altLang="zh-CN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#SBATCH --partition=guest,batch</a:t>
            </a:r>
          </a:p>
          <a:p>
            <a:pPr algn="l">
              <a:buClrTx/>
              <a:buSzTx/>
              <a:buFontTx/>
            </a:pPr>
            <a:r>
              <a:rPr lang="en-US" altLang="zh-CN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#SBATCH --mail-user=yxing3@huskers.unl.edu</a:t>
            </a:r>
          </a:p>
          <a:p>
            <a:pPr algn="l">
              <a:buClrTx/>
              <a:buSzTx/>
              <a:buFontTx/>
            </a:pPr>
            <a:r>
              <a:rPr lang="en-US" altLang="zh-CN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#SBATCH --mail-type=ALL</a:t>
            </a:r>
          </a:p>
          <a:p>
            <a:pPr algn="l">
              <a:buClrTx/>
              <a:buSzTx/>
              <a:buFontTx/>
            </a:pPr>
            <a:endParaRPr lang="en-US" altLang="zh-CN" sz="1200" err="1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endParaRPr lang="en-US" altLang="zh-CN" sz="1200" err="1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r>
              <a:rPr lang="en-US" altLang="zh-CN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module load mafft</a:t>
            </a:r>
          </a:p>
          <a:p>
            <a:pPr algn="l">
              <a:buClrTx/>
              <a:buSzTx/>
              <a:buFontTx/>
            </a:pPr>
            <a:endParaRPr lang="en-US" altLang="zh-CN" sz="1200" err="1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r>
              <a:rPr lang="en-US" altLang="zh-CN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mafft --localpair --maxiterate 1000 --genafpair --thread 10 phylo_input_fasttree_100.fasta &gt; </a:t>
            </a:r>
            <a:r>
              <a:rPr lang="en-US" altLang="zh-CN" sz="1200" err="1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phylo_mafft_align_1e-100.fasta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54305" y="0"/>
            <a:ext cx="10398760" cy="2061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/>
              <a:t>HCC module load FASTTREE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/>
          </a:p>
          <a:p>
            <a:r>
              <a:rPr lang="en-GB" altLang="zh-CN" sz="16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ml </a:t>
            </a:r>
            <a:r>
              <a:rPr lang="en-GB" altLang="zh-CN" sz="16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fasttree</a:t>
            </a:r>
            <a:r>
              <a:rPr lang="en-GB" altLang="zh-CN" sz="16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/2.1 </a:t>
            </a:r>
          </a:p>
          <a:p>
            <a:r>
              <a:rPr lang="en-GB" altLang="zh-CN" sz="16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fasttree</a:t>
            </a:r>
            <a:r>
              <a:rPr lang="en-GB" altLang="zh-CN" sz="16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-wag -boot 100 -out </a:t>
            </a:r>
            <a:r>
              <a:rPr lang="en-GB" altLang="zh-CN" sz="160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tree_e-1</a:t>
            </a:r>
            <a:r>
              <a:rPr lang="en-US" altLang="en-GB" sz="160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00</a:t>
            </a:r>
            <a:r>
              <a:rPr lang="en-GB" altLang="zh-CN" sz="160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.nwk</a:t>
            </a:r>
            <a:r>
              <a:rPr lang="en-GB" altLang="zh-CN" sz="16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phylo_mafft_align_1e-1</a:t>
            </a:r>
            <a:r>
              <a:rPr lang="en-US" altLang="en-GB" sz="16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0</a:t>
            </a:r>
            <a:r>
              <a:rPr lang="en-GB" altLang="zh-CN" sz="16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0.fasta</a:t>
            </a:r>
          </a:p>
          <a:p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65" y="2157730"/>
            <a:ext cx="8427720" cy="399288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" y="0"/>
            <a:ext cx="5854890" cy="34150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altLang="zh-CN" sz="2400"/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altLang="zh-CN" sz="2400">
                <a:ea typeface="等线" panose="02010600030101010101" charset="-122"/>
              </a:rPr>
              <a:t>“</a:t>
            </a:r>
            <a:r>
              <a:rPr lang="en-US" altLang="zh-CN" sz="2400">
                <a:highlight>
                  <a:srgbClr val="FFFF00"/>
                </a:highlight>
                <a:ea typeface="等线" panose="02010600030101010101" charset="-122"/>
              </a:rPr>
              <a:t>tree_e-100.nwk</a:t>
            </a:r>
            <a:r>
              <a:rPr lang="en-US" altLang="zh-CN" sz="2400">
                <a:ea typeface="等线" panose="02010600030101010101" charset="-122"/>
              </a:rPr>
              <a:t>” can be visualized using the </a:t>
            </a:r>
            <a:r>
              <a:rPr lang="en-US" altLang="zh-CN" sz="2400" err="1">
                <a:ea typeface="等线" panose="02010600030101010101" charset="-122"/>
              </a:rPr>
              <a:t>iTOL</a:t>
            </a:r>
            <a:r>
              <a:rPr lang="en-US" altLang="zh-CN" sz="2400">
                <a:ea typeface="等线" panose="02010600030101010101" charset="-122"/>
              </a:rPr>
              <a:t> available online.  </a:t>
            </a:r>
            <a:r>
              <a:rPr lang="en-US" altLang="zh-CN" sz="2400">
                <a:ea typeface="等线" panose="02010600030101010101" charset="-122"/>
                <a:hlinkClick r:id="rId2"/>
              </a:rPr>
              <a:t>https://itol.embl.de/</a:t>
            </a:r>
            <a:endParaRPr lang="en-US" altLang="zh-CN" sz="2400">
              <a:ea typeface="等线" panose="02010600030101010101" charset="-122"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endParaRPr lang="en-US" altLang="zh-CN" sz="240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zh-CN" sz="2400">
                <a:ea typeface="等线" panose="02010600030101010101" charset="-122"/>
              </a:rPr>
              <a:t>Download the </a:t>
            </a:r>
            <a:r>
              <a:rPr lang="en-US" altLang="zh-CN" sz="2400" err="1">
                <a:ea typeface="等线" panose="02010600030101010101" charset="-122"/>
              </a:rPr>
              <a:t>nwk</a:t>
            </a:r>
            <a:r>
              <a:rPr lang="en-US" altLang="zh-CN" sz="2400">
                <a:ea typeface="等线" panose="02010600030101010101" charset="-122"/>
              </a:rPr>
              <a:t> file to your laptop</a:t>
            </a:r>
            <a:endParaRPr lang="en-US" altLang="zh-CN" sz="2400"/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endParaRPr lang="en-US" altLang="zh-CN" sz="2400"/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altLang="zh-CN" sz="2400">
                <a:ea typeface="等线" panose="02010600030101010101" charset="-122"/>
              </a:rPr>
              <a:t>Example for the SSN 1E-100 build tree </a:t>
            </a:r>
            <a:endParaRPr lang="en-US" altLang="zh-CN" sz="2400">
              <a:ea typeface="等线" panose="02010600030101010101" charset="-122"/>
              <a:cs typeface="Calibri" panose="020F0502020204030204"/>
            </a:endParaRPr>
          </a:p>
          <a:p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091" y="232705"/>
            <a:ext cx="6456908" cy="10852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091" y="1317990"/>
            <a:ext cx="5470608" cy="369974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283" y="3586909"/>
            <a:ext cx="4994569" cy="327109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" y="0"/>
            <a:ext cx="4353635" cy="415417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altLang="zh-CN" sz="2400"/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altLang="zh-CN" sz="2400">
                <a:ea typeface="等线" panose="02010600030101010101" charset="-122"/>
              </a:rPr>
              <a:t>“tree_e-100.nwk” can be visualized using the </a:t>
            </a:r>
            <a:r>
              <a:rPr lang="en-US" altLang="zh-CN" sz="2400" err="1">
                <a:ea typeface="等线" panose="02010600030101010101" charset="-122"/>
              </a:rPr>
              <a:t>iTOL</a:t>
            </a:r>
            <a:r>
              <a:rPr lang="en-US" altLang="zh-CN" sz="2400">
                <a:ea typeface="等线" panose="02010600030101010101" charset="-122"/>
              </a:rPr>
              <a:t> available online.  </a:t>
            </a:r>
            <a:r>
              <a:rPr lang="en-US" altLang="zh-CN" sz="2400">
                <a:ea typeface="等线" panose="02010600030101010101" charset="-122"/>
                <a:hlinkClick r:id="rId2"/>
              </a:rPr>
              <a:t>https://itol.embl.de/</a:t>
            </a:r>
            <a:endParaRPr lang="en-US" altLang="zh-CN" sz="2400">
              <a:ea typeface="等线" panose="02010600030101010101" charset="-122"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endParaRPr lang="en-US" altLang="zh-CN" sz="2400"/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altLang="zh-CN" sz="2400">
                <a:ea typeface="等线" panose="02010600030101010101" charset="-122"/>
              </a:rPr>
              <a:t>Explore the options over the webserver and save the image for the best SSN </a:t>
            </a:r>
            <a:r>
              <a:rPr lang="en-US" altLang="zh-CN" sz="2400" err="1">
                <a:ea typeface="等线" panose="02010600030101010101" charset="-122"/>
              </a:rPr>
              <a:t>Evalue</a:t>
            </a:r>
            <a:r>
              <a:rPr lang="en-US" altLang="zh-CN" sz="2400">
                <a:ea typeface="等线" panose="02010600030101010101" charset="-122"/>
              </a:rPr>
              <a:t>.</a:t>
            </a:r>
            <a:endParaRPr lang="en-US" altLang="zh-CN" sz="2400">
              <a:ea typeface="等线" panose="02010600030101010101" charset="-122"/>
              <a:cs typeface="Calibri" panose="020F050202020403020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sz="2400">
              <a:ea typeface="等线" panose="02010600030101010101" charset="-122"/>
              <a:cs typeface="Calibri" panose="020F0502020204030204"/>
            </a:endParaRPr>
          </a:p>
          <a:p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907" y="1498658"/>
            <a:ext cx="7064201" cy="386068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" y="453005"/>
            <a:ext cx="6501468" cy="526297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/>
            <a:endParaRPr lang="en-US" altLang="zh-CN" sz="240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Create color definition files to highlight those nodes(protein)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with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subfamily.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zh-CN" sz="240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zh-CN" sz="2400"/>
              <a:t>In</a:t>
            </a:r>
            <a:r>
              <a:rPr lang="zh-CN" altLang="en-US" sz="2400"/>
              <a:t> </a:t>
            </a:r>
            <a:r>
              <a:rPr lang="en-US" altLang="zh-CN" sz="2400"/>
              <a:t>ITOL,</a:t>
            </a:r>
            <a:r>
              <a:rPr lang="zh-CN" altLang="en-US" sz="2400"/>
              <a:t> </a:t>
            </a:r>
            <a:r>
              <a:rPr lang="en-US" altLang="zh-CN" sz="2400"/>
              <a:t>there</a:t>
            </a:r>
            <a:r>
              <a:rPr lang="zh-CN" altLang="en-US" sz="2400"/>
              <a:t> </a:t>
            </a:r>
            <a:r>
              <a:rPr lang="en-US" altLang="zh-CN" sz="2400"/>
              <a:t>are</a:t>
            </a:r>
            <a:r>
              <a:rPr lang="zh-CN" altLang="en-US" sz="2400"/>
              <a:t> </a:t>
            </a:r>
            <a:r>
              <a:rPr lang="en-US" altLang="zh-CN" sz="2400"/>
              <a:t>multiple</a:t>
            </a:r>
            <a:r>
              <a:rPr lang="zh-CN" altLang="en-US" sz="2400"/>
              <a:t> </a:t>
            </a:r>
            <a:r>
              <a:rPr lang="en-US" altLang="zh-CN" sz="2400"/>
              <a:t>functions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revise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tree.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zh-CN" sz="2400">
                <a:hlinkClick r:id="rId2"/>
              </a:rPr>
              <a:t>https://itol.embl.de/help.cgi#functions</a:t>
            </a:r>
            <a:endParaRPr lang="en-US" altLang="zh-CN" sz="240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zh-CN" sz="240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zh-CN" sz="2400"/>
              <a:t>We</a:t>
            </a:r>
            <a:r>
              <a:rPr lang="zh-CN" altLang="en-US" sz="2400"/>
              <a:t> </a:t>
            </a:r>
            <a:r>
              <a:rPr lang="en-US" altLang="zh-CN" sz="2400"/>
              <a:t>will</a:t>
            </a:r>
            <a:r>
              <a:rPr lang="zh-CN" altLang="en-US" sz="2400"/>
              <a:t> </a:t>
            </a:r>
            <a:r>
              <a:rPr lang="en-US" altLang="zh-CN" sz="2400"/>
              <a:t>use</a:t>
            </a:r>
            <a:r>
              <a:rPr lang="zh-CN" altLang="en-US" sz="2400"/>
              <a:t> </a:t>
            </a:r>
            <a:r>
              <a:rPr lang="en-US" altLang="zh-CN" sz="2400"/>
              <a:t>“COLOR</a:t>
            </a:r>
            <a:r>
              <a:rPr lang="zh-CN" altLang="en-US" sz="2400"/>
              <a:t> </a:t>
            </a:r>
            <a:r>
              <a:rPr lang="en-US" altLang="zh-CN" sz="2400"/>
              <a:t>RANGE”</a:t>
            </a:r>
            <a:r>
              <a:rPr lang="zh-CN" altLang="en-US" sz="2400"/>
              <a:t> </a:t>
            </a:r>
            <a:r>
              <a:rPr lang="en-US" altLang="zh-CN" sz="2400"/>
              <a:t>function</a:t>
            </a:r>
            <a:r>
              <a:rPr lang="zh-CN" altLang="en-US" sz="2400"/>
              <a:t> </a:t>
            </a:r>
            <a:r>
              <a:rPr lang="en-US" altLang="zh-CN" sz="2400"/>
              <a:t>to</a:t>
            </a:r>
            <a:r>
              <a:rPr lang="zh-CN" altLang="en-US" sz="2400"/>
              <a:t> </a:t>
            </a:r>
            <a:r>
              <a:rPr lang="en-US" altLang="zh-CN" sz="2400"/>
              <a:t>label</a:t>
            </a:r>
            <a:r>
              <a:rPr lang="zh-CN" altLang="en-US" sz="2400"/>
              <a:t> </a:t>
            </a:r>
            <a:r>
              <a:rPr lang="en-US" altLang="zh-CN" sz="2400"/>
              <a:t>subfamilies</a:t>
            </a:r>
            <a:r>
              <a:rPr lang="zh-CN" altLang="en-US" sz="2400"/>
              <a:t> </a:t>
            </a:r>
            <a:r>
              <a:rPr lang="en-US" altLang="zh-CN" sz="2400"/>
              <a:t>in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tree.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zh-CN" sz="2400">
                <a:hlinkClick r:id="rId3"/>
              </a:rPr>
              <a:t>https://itol.embl.de/help/colors_styles_template.txt</a:t>
            </a:r>
            <a:endParaRPr lang="en-US" altLang="zh-CN" sz="240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zh-CN" sz="240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zh-CN" sz="240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145" y="550893"/>
            <a:ext cx="5610856" cy="4281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0" y="0"/>
            <a:ext cx="8753475" cy="30460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/>
            <a:endParaRPr lang="en-US" altLang="zh-CN" sz="2400">
              <a:ea typeface="等线" panose="02010600030101010101" charset="-122"/>
              <a:cs typeface="Calibri" panose="020F0502020204030204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2000">
                <a:ea typeface="等线" panose="02010600030101010101" charset="-122"/>
                <a:cs typeface="+mn-lt"/>
              </a:rPr>
              <a:t>To</a:t>
            </a:r>
            <a:r>
              <a:rPr lang="zh-CN" altLang="en-US" sz="2000"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ea typeface="等线" panose="02010600030101010101" charset="-122"/>
                <a:cs typeface="+mn-lt"/>
              </a:rPr>
              <a:t>create</a:t>
            </a:r>
            <a:r>
              <a:rPr lang="zh-CN" altLang="en-US" sz="2000"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ea typeface="等线" panose="02010600030101010101" charset="-122"/>
                <a:cs typeface="+mn-lt"/>
              </a:rPr>
              <a:t>the</a:t>
            </a:r>
            <a:r>
              <a:rPr lang="zh-CN" altLang="en-US" sz="2000"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ea typeface="等线" panose="02010600030101010101" charset="-122"/>
                <a:cs typeface="+mn-lt"/>
              </a:rPr>
              <a:t>DATASET</a:t>
            </a:r>
            <a:r>
              <a:rPr lang="zh-CN" altLang="en-US" sz="2000"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ea typeface="等线" panose="02010600030101010101" charset="-122"/>
                <a:cs typeface="+mn-lt"/>
              </a:rPr>
              <a:t>file:</a:t>
            </a:r>
            <a:endParaRPr lang="en-US" altLang="zh-CN" sz="2000">
              <a:cs typeface="+mn-lt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zh-CN" sz="2000">
                <a:cs typeface="+mn-lt"/>
              </a:rPr>
              <a:t>We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have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some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results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from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part4: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zh-CN" sz="2000">
                <a:cs typeface="+mn-lt"/>
              </a:rPr>
              <a:t>We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need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to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combine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these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two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file.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zh-CN" sz="2000">
                <a:cs typeface="+mn-lt"/>
              </a:rPr>
              <a:t>We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need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to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solidFill>
                  <a:srgbClr val="FF0000"/>
                </a:solidFill>
                <a:cs typeface="+mn-lt"/>
              </a:rPr>
              <a:t>extract</a:t>
            </a:r>
            <a:r>
              <a:rPr lang="zh-CN" altLang="en-US" sz="2000">
                <a:solidFill>
                  <a:srgbClr val="FF0000"/>
                </a:solidFill>
                <a:cs typeface="+mn-lt"/>
              </a:rPr>
              <a:t> </a:t>
            </a:r>
            <a:r>
              <a:rPr lang="en-US" altLang="zh-CN" sz="2000">
                <a:solidFill>
                  <a:srgbClr val="FF0000"/>
                </a:solidFill>
                <a:cs typeface="+mn-lt"/>
              </a:rPr>
              <a:t>the</a:t>
            </a:r>
            <a:r>
              <a:rPr lang="zh-CN" altLang="en-US" sz="2000">
                <a:solidFill>
                  <a:srgbClr val="FF0000"/>
                </a:solidFill>
                <a:cs typeface="+mn-lt"/>
              </a:rPr>
              <a:t> </a:t>
            </a:r>
            <a:r>
              <a:rPr lang="en-US" altLang="zh-CN" sz="2000">
                <a:solidFill>
                  <a:srgbClr val="FF0000"/>
                </a:solidFill>
                <a:cs typeface="+mn-lt"/>
              </a:rPr>
              <a:t>IDs</a:t>
            </a:r>
            <a:r>
              <a:rPr lang="zh-CN" altLang="en-US" sz="2000">
                <a:solidFill>
                  <a:srgbClr val="FF0000"/>
                </a:solidFill>
                <a:cs typeface="+mn-lt"/>
              </a:rPr>
              <a:t> </a:t>
            </a:r>
            <a:r>
              <a:rPr lang="en-US" altLang="zh-CN" sz="2000">
                <a:solidFill>
                  <a:srgbClr val="FF0000"/>
                </a:solidFill>
                <a:cs typeface="+mn-lt"/>
              </a:rPr>
              <a:t>we</a:t>
            </a:r>
            <a:r>
              <a:rPr lang="zh-CN" altLang="en-US" sz="2000">
                <a:solidFill>
                  <a:srgbClr val="FF0000"/>
                </a:solidFill>
                <a:cs typeface="+mn-lt"/>
              </a:rPr>
              <a:t> </a:t>
            </a:r>
            <a:r>
              <a:rPr lang="en-US" altLang="zh-CN" sz="2000">
                <a:solidFill>
                  <a:srgbClr val="FF0000"/>
                </a:solidFill>
                <a:cs typeface="+mn-lt"/>
              </a:rPr>
              <a:t>used</a:t>
            </a:r>
            <a:r>
              <a:rPr lang="zh-CN" altLang="en-US" sz="2000">
                <a:solidFill>
                  <a:srgbClr val="FF0000"/>
                </a:solidFill>
                <a:cs typeface="+mn-lt"/>
              </a:rPr>
              <a:t> </a:t>
            </a:r>
            <a:r>
              <a:rPr lang="en-US" altLang="zh-CN" sz="2000">
                <a:cs typeface="+mn-lt"/>
              </a:rPr>
              <a:t>in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the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tree</a:t>
            </a:r>
          </a:p>
          <a:p>
            <a:pPr indent="0" fontAlgn="base">
              <a:buFont typeface="Arial" panose="020B0604020202020204" pitchFamily="34" charset="0"/>
              <a:buNone/>
            </a:pP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(</a:t>
            </a:r>
            <a:r>
              <a:rPr lang="en-US" altLang="zh-CN" sz="2000">
                <a:solidFill>
                  <a:srgbClr val="FF0000"/>
                </a:solidFill>
                <a:cs typeface="+mn-lt"/>
              </a:rPr>
              <a:t>because</a:t>
            </a:r>
            <a:r>
              <a:rPr lang="zh-CN" altLang="en-US" sz="2000">
                <a:solidFill>
                  <a:srgbClr val="FF0000"/>
                </a:solidFill>
                <a:cs typeface="+mn-lt"/>
              </a:rPr>
              <a:t> </a:t>
            </a:r>
            <a:r>
              <a:rPr lang="en-US" altLang="zh-CN" sz="2000">
                <a:solidFill>
                  <a:srgbClr val="FF0000"/>
                </a:solidFill>
                <a:cs typeface="+mn-lt"/>
              </a:rPr>
              <a:t>we</a:t>
            </a:r>
            <a:r>
              <a:rPr lang="zh-CN" altLang="en-US" sz="2000">
                <a:solidFill>
                  <a:srgbClr val="FF0000"/>
                </a:solidFill>
                <a:cs typeface="+mn-lt"/>
              </a:rPr>
              <a:t> </a:t>
            </a:r>
            <a:r>
              <a:rPr lang="en-US" altLang="zh-CN" sz="2000">
                <a:solidFill>
                  <a:srgbClr val="FF0000"/>
                </a:solidFill>
                <a:cs typeface="+mn-lt"/>
              </a:rPr>
              <a:t>use</a:t>
            </a:r>
            <a:r>
              <a:rPr lang="zh-CN" altLang="en-US" sz="2000">
                <a:solidFill>
                  <a:srgbClr val="FF0000"/>
                </a:solidFill>
                <a:cs typeface="+mn-lt"/>
              </a:rPr>
              <a:t> </a:t>
            </a:r>
            <a:r>
              <a:rPr lang="en-US" altLang="zh-CN" sz="2000">
                <a:solidFill>
                  <a:srgbClr val="FF0000"/>
                </a:solidFill>
                <a:cs typeface="+mn-lt"/>
              </a:rPr>
              <a:t>random</a:t>
            </a:r>
            <a:r>
              <a:rPr lang="zh-CN" altLang="en-US" sz="2000">
                <a:solidFill>
                  <a:srgbClr val="FF0000"/>
                </a:solidFill>
                <a:cs typeface="+mn-lt"/>
              </a:rPr>
              <a:t> </a:t>
            </a:r>
            <a:r>
              <a:rPr lang="en-US" altLang="zh-CN" sz="2000">
                <a:solidFill>
                  <a:srgbClr val="FF0000"/>
                </a:solidFill>
                <a:cs typeface="+mn-lt"/>
              </a:rPr>
              <a:t>protein</a:t>
            </a:r>
            <a:r>
              <a:rPr lang="zh-CN" altLang="en-US" sz="2000">
                <a:solidFill>
                  <a:srgbClr val="FF0000"/>
                </a:solidFill>
                <a:cs typeface="+mn-lt"/>
              </a:rPr>
              <a:t> </a:t>
            </a:r>
            <a:r>
              <a:rPr lang="en-US" altLang="zh-CN" sz="2000">
                <a:solidFill>
                  <a:srgbClr val="FF0000"/>
                </a:solidFill>
                <a:cs typeface="+mn-lt"/>
              </a:rPr>
              <a:t>sequences</a:t>
            </a:r>
            <a:r>
              <a:rPr lang="zh-CN" altLang="en-US" sz="2000">
                <a:solidFill>
                  <a:srgbClr val="FF0000"/>
                </a:solidFill>
                <a:cs typeface="+mn-lt"/>
              </a:rPr>
              <a:t> </a:t>
            </a:r>
            <a:r>
              <a:rPr lang="en-US" altLang="zh-CN" sz="2000">
                <a:solidFill>
                  <a:srgbClr val="FF0000"/>
                </a:solidFill>
                <a:cs typeface="+mn-lt"/>
              </a:rPr>
              <a:t>from</a:t>
            </a:r>
            <a:r>
              <a:rPr lang="zh-CN" altLang="en-US" sz="2000">
                <a:solidFill>
                  <a:srgbClr val="FF0000"/>
                </a:solidFill>
                <a:cs typeface="+mn-lt"/>
              </a:rPr>
              <a:t> </a:t>
            </a:r>
            <a:r>
              <a:rPr lang="en-US" altLang="zh-CN" sz="2000">
                <a:solidFill>
                  <a:srgbClr val="FF0000"/>
                </a:solidFill>
                <a:cs typeface="+mn-lt"/>
              </a:rPr>
              <a:t>part5</a:t>
            </a:r>
            <a:r>
              <a:rPr lang="zh-CN" altLang="en-US" sz="2000">
                <a:solidFill>
                  <a:srgbClr val="FF0000"/>
                </a:solidFill>
                <a:cs typeface="+mn-lt"/>
              </a:rPr>
              <a:t> </a:t>
            </a:r>
            <a:r>
              <a:rPr lang="en-US" altLang="zh-CN" sz="2000">
                <a:solidFill>
                  <a:srgbClr val="FF0000"/>
                </a:solidFill>
                <a:cs typeface="+mn-lt"/>
              </a:rPr>
              <a:t>to</a:t>
            </a:r>
            <a:r>
              <a:rPr lang="zh-CN" altLang="en-US" sz="2000">
                <a:solidFill>
                  <a:srgbClr val="FF0000"/>
                </a:solidFill>
                <a:cs typeface="+mn-lt"/>
              </a:rPr>
              <a:t> </a:t>
            </a:r>
            <a:r>
              <a:rPr lang="en-US" altLang="zh-CN" sz="2000">
                <a:solidFill>
                  <a:srgbClr val="FF0000"/>
                </a:solidFill>
                <a:cs typeface="+mn-lt"/>
              </a:rPr>
              <a:t>make</a:t>
            </a:r>
            <a:r>
              <a:rPr lang="zh-CN" altLang="en-US" sz="2000">
                <a:solidFill>
                  <a:srgbClr val="FF0000"/>
                </a:solidFill>
                <a:cs typeface="+mn-lt"/>
              </a:rPr>
              <a:t> </a:t>
            </a:r>
            <a:r>
              <a:rPr lang="en-US" altLang="zh-CN" sz="2000">
                <a:solidFill>
                  <a:srgbClr val="FF0000"/>
                </a:solidFill>
                <a:cs typeface="+mn-lt"/>
              </a:rPr>
              <a:t>the</a:t>
            </a:r>
            <a:r>
              <a:rPr lang="zh-CN" altLang="en-US" sz="2000">
                <a:solidFill>
                  <a:srgbClr val="FF0000"/>
                </a:solidFill>
                <a:cs typeface="+mn-lt"/>
              </a:rPr>
              <a:t> </a:t>
            </a:r>
            <a:r>
              <a:rPr lang="en-US" altLang="zh-CN" sz="2000">
                <a:solidFill>
                  <a:srgbClr val="FF0000"/>
                </a:solidFill>
                <a:cs typeface="+mn-lt"/>
              </a:rPr>
              <a:t>tree</a:t>
            </a:r>
            <a:r>
              <a:rPr lang="en-US" altLang="zh-CN" sz="2000">
                <a:cs typeface="+mn-lt"/>
              </a:rPr>
              <a:t>).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zh-CN" sz="2000">
                <a:cs typeface="+mn-lt"/>
              </a:rPr>
              <a:t>We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also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need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to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follow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the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template</a:t>
            </a:r>
            <a:r>
              <a:rPr lang="zh-CN" altLang="en-US" sz="2000">
                <a:cs typeface="+mn-lt"/>
              </a:rPr>
              <a:t> </a:t>
            </a:r>
            <a:r>
              <a:rPr lang="en-US" altLang="zh-CN" sz="2000">
                <a:cs typeface="+mn-lt"/>
              </a:rPr>
              <a:t>format.</a:t>
            </a:r>
          </a:p>
          <a:p>
            <a:pPr fontAlgn="base"/>
            <a:endParaRPr lang="en-US" altLang="zh-CN" sz="2400"/>
          </a:p>
          <a:p>
            <a:pPr fontAlgn="base"/>
            <a:endParaRPr lang="en-US" altLang="zh-CN" sz="2400"/>
          </a:p>
        </p:txBody>
      </p:sp>
      <p:pic>
        <p:nvPicPr>
          <p:cNvPr id="4" name="Picture 3" descr="A screenshot of a computer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791" y="3200023"/>
            <a:ext cx="4265206" cy="3481517"/>
          </a:xfrm>
          <a:prstGeom prst="rect">
            <a:avLst/>
          </a:prstGeom>
        </p:spPr>
      </p:pic>
      <p:pic>
        <p:nvPicPr>
          <p:cNvPr id="7" name="Picture 6" descr="A black screen with numbers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8951" y="2398872"/>
            <a:ext cx="1278793" cy="42826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85849" y="835323"/>
            <a:ext cx="3840060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GROUPS_100_Info.txt</a:t>
            </a:r>
            <a:r>
              <a:rPr lang="en-US" altLang="zh-CN"/>
              <a:t>(you</a:t>
            </a:r>
            <a:r>
              <a:rPr lang="zh-CN" altLang="en-US"/>
              <a:t> </a:t>
            </a:r>
            <a:r>
              <a:rPr lang="en-US" altLang="zh-CN"/>
              <a:t>may</a:t>
            </a:r>
            <a:r>
              <a:rPr lang="zh-CN" altLang="en-US"/>
              <a:t> </a:t>
            </a:r>
            <a:r>
              <a:rPr lang="en-US" altLang="zh-CN"/>
              <a:t>have</a:t>
            </a:r>
            <a:r>
              <a:rPr lang="zh-CN" altLang="en-US"/>
              <a:t> </a:t>
            </a:r>
            <a:r>
              <a:rPr lang="en-US" altLang="zh-CN"/>
              <a:t>different</a:t>
            </a:r>
            <a:r>
              <a:rPr lang="zh-CN" altLang="en-US"/>
              <a:t> </a:t>
            </a:r>
            <a:r>
              <a:rPr lang="en-US" altLang="zh-CN"/>
              <a:t>name</a:t>
            </a:r>
            <a:r>
              <a:rPr lang="zh-CN" altLang="en-US"/>
              <a:t> </a:t>
            </a:r>
            <a:r>
              <a:rPr lang="en-US" altLang="zh-CN"/>
              <a:t>based</a:t>
            </a:r>
            <a:r>
              <a:rPr lang="zh-CN" altLang="en-US"/>
              <a:t> </a:t>
            </a:r>
            <a:r>
              <a:rPr lang="en-US" altLang="zh-CN"/>
              <a:t>on</a:t>
            </a:r>
            <a:r>
              <a:rPr lang="zh-CN" altLang="en-US"/>
              <a:t> </a:t>
            </a:r>
            <a:r>
              <a:rPr lang="en-US" altLang="zh-CN"/>
              <a:t>your</a:t>
            </a:r>
            <a:r>
              <a:rPr lang="zh-CN" altLang="en-US"/>
              <a:t> </a:t>
            </a:r>
            <a:r>
              <a:rPr lang="en-US" altLang="zh-CN"/>
              <a:t>part4-</a:t>
            </a:r>
            <a:r>
              <a:rPr lang="en-US" altLang="zh-CN">
                <a:solidFill>
                  <a:srgbClr val="FF0000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Group Analysis,</a:t>
            </a:r>
            <a:r>
              <a:rPr lang="zh-CN" altLang="en-US">
                <a:solidFill>
                  <a:srgbClr val="FF0000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lang="en-US" altLang="zh-CN">
                <a:latin typeface="Calibri" panose="020F0502020204030204"/>
                <a:ea typeface="Calibri" panose="020F0502020204030204"/>
                <a:cs typeface="Calibri" panose="020F0502020204030204"/>
              </a:rPr>
              <a:t>containing</a:t>
            </a:r>
            <a:r>
              <a:rPr lang="zh-CN" altLang="en-US"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lang="en-US" altLang="zh-CN">
                <a:latin typeface="Calibri" panose="020F0502020204030204"/>
                <a:ea typeface="Calibri" panose="020F0502020204030204"/>
                <a:cs typeface="Calibri" panose="020F0502020204030204"/>
              </a:rPr>
              <a:t>Node</a:t>
            </a:r>
            <a:r>
              <a:rPr lang="zh-CN" altLang="en-US"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lang="en-US" altLang="zh-CN">
                <a:latin typeface="Calibri" panose="020F0502020204030204"/>
                <a:ea typeface="Calibri" panose="020F0502020204030204"/>
                <a:cs typeface="Calibri" panose="020F0502020204030204"/>
              </a:rPr>
              <a:t>ID</a:t>
            </a:r>
            <a:r>
              <a:rPr lang="zh-CN" altLang="en-US"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lang="en-US" altLang="zh-CN">
                <a:latin typeface="Calibri" panose="020F0502020204030204"/>
                <a:ea typeface="Calibri" panose="020F0502020204030204"/>
                <a:cs typeface="Calibri" panose="020F0502020204030204"/>
              </a:rPr>
              <a:t>and</a:t>
            </a:r>
            <a:r>
              <a:rPr lang="zh-CN" altLang="en-US"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lang="en-US" altLang="zh-CN">
                <a:latin typeface="Calibri" panose="020F0502020204030204"/>
                <a:ea typeface="Calibri" panose="020F0502020204030204"/>
                <a:cs typeface="Calibri" panose="020F0502020204030204"/>
              </a:rPr>
              <a:t>subfamily</a:t>
            </a:r>
            <a:r>
              <a:rPr lang="zh-CN" altLang="en-US"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lang="en-US" altLang="zh-CN">
                <a:latin typeface="Calibri" panose="020F0502020204030204"/>
                <a:ea typeface="Calibri" panose="020F0502020204030204"/>
                <a:cs typeface="Calibri" panose="020F0502020204030204"/>
              </a:rPr>
              <a:t>ID).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404704" y="2818322"/>
            <a:ext cx="57317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altLang="zh-CN" sz="1800" err="1"/>
              <a:t>NodeTable_cs.txt</a:t>
            </a:r>
            <a:r>
              <a:rPr lang="zh-CN" altLang="en-US" sz="1800"/>
              <a:t> </a:t>
            </a:r>
            <a:r>
              <a:rPr lang="en-US" altLang="zh-CN" sz="1800"/>
              <a:t>(containing</a:t>
            </a:r>
            <a:r>
              <a:rPr lang="zh-CN" altLang="en-US" sz="1800"/>
              <a:t> </a:t>
            </a:r>
            <a:r>
              <a:rPr lang="en-US" altLang="zh-CN" sz="1800"/>
              <a:t>Node</a:t>
            </a:r>
            <a:r>
              <a:rPr lang="zh-CN" altLang="en-US" sz="1800"/>
              <a:t> </a:t>
            </a:r>
            <a:r>
              <a:rPr lang="en-US" altLang="zh-CN" sz="1800"/>
              <a:t>ID</a:t>
            </a:r>
            <a:r>
              <a:rPr lang="zh-CN" altLang="en-US" sz="1800"/>
              <a:t> </a:t>
            </a:r>
            <a:r>
              <a:rPr lang="en-US" altLang="zh-CN" sz="1800"/>
              <a:t>and</a:t>
            </a:r>
            <a:r>
              <a:rPr lang="zh-CN" altLang="en-US" sz="1800"/>
              <a:t> </a:t>
            </a:r>
            <a:r>
              <a:rPr lang="en-US" altLang="zh-CN" sz="1800"/>
              <a:t>protein</a:t>
            </a:r>
            <a:r>
              <a:rPr lang="zh-CN" altLang="en-US" sz="1800"/>
              <a:t> </a:t>
            </a:r>
            <a:r>
              <a:rPr lang="en-US" altLang="zh-CN" sz="1800"/>
              <a:t>ID)</a:t>
            </a:r>
            <a:br>
              <a:rPr lang="en-US" altLang="zh-CN" sz="1800"/>
            </a:br>
            <a:br>
              <a:rPr lang="en-US" altLang="zh-CN" sz="1800"/>
            </a:br>
            <a:endParaRPr lang="en-US" altLang="zh-CN" sz="1800"/>
          </a:p>
        </p:txBody>
      </p:sp>
      <p:sp>
        <p:nvSpPr>
          <p:cNvPr id="3" name="TextBox 2"/>
          <p:cNvSpPr txBox="1"/>
          <p:nvPr/>
        </p:nvSpPr>
        <p:spPr>
          <a:xfrm>
            <a:off x="-30480" y="3429000"/>
            <a:ext cx="4953000" cy="175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python </a:t>
            </a:r>
            <a:r>
              <a:rPr lang="en-US" sz="1200" err="1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itol_color_strip.py</a:t>
            </a:r>
            <a:r>
              <a:rPr lang="zh-CN" altLang="en-US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</a:t>
            </a:r>
            <a:r>
              <a:rPr lang="en-US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GROUPS_100_Info.txt </a:t>
            </a:r>
            <a:r>
              <a:rPr lang="en-US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NodeTable_cs.txt</a:t>
            </a:r>
            <a:r>
              <a:rPr lang="en-US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</a:t>
            </a:r>
            <a:r>
              <a:rPr lang="en-US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output</a:t>
            </a:r>
            <a:r>
              <a:rPr lang="en-US" altLang="zh-CN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.txt</a:t>
            </a:r>
            <a:r>
              <a:rPr lang="en-US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--</a:t>
            </a:r>
            <a:r>
              <a:rPr lang="en-US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id_file</a:t>
            </a:r>
            <a:r>
              <a:rPr lang="en-US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list</a:t>
            </a:r>
          </a:p>
          <a:p>
            <a:endParaRPr lang="en-US" sz="12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r>
              <a:rPr lang="en-US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cat Characterized_ids_24oct2024.txt | awk -v FS='\t' -v OFS='\t' '{print$1"|GH31",$2}’ &gt; </a:t>
            </a:r>
            <a:r>
              <a:rPr lang="en-US" altLang="zh-CN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ec.id.txt</a:t>
            </a:r>
            <a:endParaRPr lang="en-US" sz="12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lang="en-US" sz="12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r>
              <a:rPr lang="en-US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python </a:t>
            </a:r>
            <a:r>
              <a:rPr lang="en-US" sz="1200" err="1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ec.itol_color.py</a:t>
            </a:r>
            <a:r>
              <a:rPr lang="en-US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–input</a:t>
            </a:r>
            <a:r>
              <a:rPr lang="zh-CN" altLang="en-US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</a:t>
            </a:r>
            <a:r>
              <a:rPr lang="en-US" altLang="zh-CN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ec.id.txt</a:t>
            </a:r>
            <a:r>
              <a:rPr lang="en-US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--output </a:t>
            </a:r>
            <a:r>
              <a:rPr lang="en-US" altLang="zh-CN" sz="1200" err="1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itol_ec_color.txt</a:t>
            </a:r>
            <a:endParaRPr lang="en-US" sz="12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lang="en-US" sz="12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6045" y="2739390"/>
            <a:ext cx="447548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grep "&gt;" phylo_mafft_align_1e-100.fasta | cut -f1 -d'(' | sed 's/&gt;//'  &gt; </a:t>
            </a:r>
            <a:r>
              <a:rPr lang="en-US" sz="1200">
                <a:solidFill>
                  <a:schemeClr val="tx1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list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150142" y="5039605"/>
            <a:ext cx="8875553" cy="142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086248" y="3056727"/>
            <a:ext cx="1400810" cy="835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Part</a:t>
            </a:r>
            <a:r>
              <a:rPr lang="zh-CN" altLang="en-US"/>
              <a:t> </a:t>
            </a:r>
            <a:r>
              <a:rPr lang="en-US" altLang="zh-CN"/>
              <a:t>I</a:t>
            </a:r>
            <a:br>
              <a:rPr lang="en-US" altLang="zh-CN"/>
            </a:br>
            <a:r>
              <a:rPr lang="en-US" altLang="zh-CN"/>
              <a:t>Data</a:t>
            </a:r>
            <a:r>
              <a:rPr lang="zh-CN" altLang="en-US"/>
              <a:t> </a:t>
            </a:r>
            <a:r>
              <a:rPr lang="en-US" altLang="zh-CN"/>
              <a:t>preparation</a:t>
            </a:r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0" y="-83889"/>
            <a:ext cx="8145709" cy="267765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/>
            <a:endParaRPr lang="en-US" altLang="zh-CN" sz="240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Download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those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(two</a:t>
            </a:r>
            <a:r>
              <a:rPr lang="zh-CN" altLang="en-US" sz="2400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outputs)</a:t>
            </a:r>
            <a:r>
              <a:rPr lang="zh-CN" altLang="en-US" sz="2400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on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your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laptop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and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import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it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into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 err="1">
                <a:ea typeface="等线" panose="02010600030101010101" charset="-122"/>
                <a:cs typeface="Calibri" panose="020F0502020204030204"/>
              </a:rPr>
              <a:t>iTOL</a:t>
            </a: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.</a:t>
            </a:r>
            <a:br>
              <a:rPr lang="en-US" altLang="zh-CN" sz="2400">
                <a:ea typeface="等线" panose="02010600030101010101" charset="-122"/>
                <a:cs typeface="Calibri" panose="020F0502020204030204"/>
              </a:rPr>
            </a:br>
            <a:br>
              <a:rPr lang="en-US" altLang="zh-CN" sz="2400">
                <a:ea typeface="等线" panose="02010600030101010101" charset="-122"/>
                <a:cs typeface="Calibri" panose="020F0502020204030204"/>
              </a:rPr>
            </a:br>
            <a:endParaRPr lang="en-US" altLang="zh-CN" sz="2400"/>
          </a:p>
          <a:p>
            <a:pPr fontAlgn="base"/>
            <a:endParaRPr lang="en-US" altLang="zh-CN" sz="2400"/>
          </a:p>
          <a:p>
            <a:pPr fontAlgn="base"/>
            <a:endParaRPr lang="en-US" altLang="zh-CN" sz="240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466" y="2189526"/>
            <a:ext cx="4878277" cy="386030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615" y="1421086"/>
            <a:ext cx="4127500" cy="5003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/>
        </p:nvSpPr>
        <p:spPr>
          <a:xfrm>
            <a:off x="8042875" y="2409733"/>
            <a:ext cx="1214096" cy="6834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32870"/>
          <a:stretch>
            <a:fillRect/>
          </a:stretch>
        </p:blipFill>
        <p:spPr>
          <a:xfrm>
            <a:off x="4149126" y="285448"/>
            <a:ext cx="3703474" cy="42619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6971" y="335136"/>
            <a:ext cx="2708143" cy="3708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63" y="893616"/>
            <a:ext cx="3011394" cy="3032234"/>
          </a:xfrm>
          <a:prstGeom prst="rect">
            <a:avLst/>
          </a:prstGeom>
        </p:spPr>
      </p:pic>
      <p:sp>
        <p:nvSpPr>
          <p:cNvPr id="11" name="Right Arrow 9"/>
          <p:cNvSpPr/>
          <p:nvPr/>
        </p:nvSpPr>
        <p:spPr>
          <a:xfrm>
            <a:off x="3046744" y="2189336"/>
            <a:ext cx="1214096" cy="6834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文本框 11"/>
          <p:cNvSpPr txBox="1"/>
          <p:nvPr/>
        </p:nvSpPr>
        <p:spPr>
          <a:xfrm>
            <a:off x="187985" y="5030951"/>
            <a:ext cx="8145709" cy="230832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Follow the steps to get legends.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We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have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two</a:t>
            </a:r>
            <a:r>
              <a:rPr lang="zh-CN" altLang="en-US" sz="2400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ring</a:t>
            </a: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: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 err="1">
                <a:ea typeface="等线" panose="02010600030101010101" charset="-122"/>
                <a:cs typeface="Calibri" panose="020F0502020204030204"/>
              </a:rPr>
              <a:t>subfam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and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EC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number.</a:t>
            </a:r>
            <a:br>
              <a:rPr lang="en-US" altLang="zh-CN" sz="2400">
                <a:ea typeface="等线" panose="02010600030101010101" charset="-122"/>
                <a:cs typeface="Calibri" panose="020F0502020204030204"/>
              </a:rPr>
            </a:br>
            <a:br>
              <a:rPr lang="en-US" altLang="zh-CN" sz="2400">
                <a:ea typeface="等线" panose="02010600030101010101" charset="-122"/>
                <a:cs typeface="Calibri" panose="020F0502020204030204"/>
              </a:rPr>
            </a:br>
            <a:endParaRPr lang="en-US" altLang="zh-CN" sz="2400"/>
          </a:p>
          <a:p>
            <a:pPr fontAlgn="base"/>
            <a:endParaRPr lang="en-US" altLang="zh-CN" sz="2400"/>
          </a:p>
          <a:p>
            <a:pPr fontAlgn="base"/>
            <a:endParaRPr lang="en-US" altLang="zh-CN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0" y="397167"/>
            <a:ext cx="5034455" cy="489364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You could export the result as SVG/PNG file.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2400">
              <a:ea typeface="等线" panose="02010600030101010101" charset="-122"/>
              <a:cs typeface="Calibri" panose="020F0502020204030204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NOTICE:</a:t>
            </a:r>
          </a:p>
          <a:p>
            <a:r>
              <a:rPr lang="en-US" altLang="zh-CN" sz="2400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If you don’t have a subscription account, the annotations would not be saved. Please export the result when you finish.</a:t>
            </a:r>
          </a:p>
          <a:p>
            <a:endParaRPr lang="en-US" altLang="zh-CN" sz="2400">
              <a:solidFill>
                <a:srgbClr val="FF0000"/>
              </a:solidFill>
              <a:ea typeface="等线" panose="02010600030101010101" charset="-122"/>
              <a:cs typeface="Calibri" panose="020F0502020204030204"/>
            </a:endParaRPr>
          </a:p>
          <a:p>
            <a:r>
              <a:rPr lang="en-US" altLang="zh-CN" sz="2400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Sign up an account to keep the result (without annotations).</a:t>
            </a:r>
            <a:endParaRPr lang="en-US" altLang="zh-CN" sz="2400">
              <a:solidFill>
                <a:srgbClr val="FF0000"/>
              </a:solidFill>
            </a:endParaRPr>
          </a:p>
          <a:p>
            <a:pPr fontAlgn="base"/>
            <a:endParaRPr lang="en-US" altLang="zh-CN" sz="2400"/>
          </a:p>
          <a:p>
            <a:pPr fontAlgn="base"/>
            <a:endParaRPr lang="en-US" altLang="zh-CN" sz="2400"/>
          </a:p>
        </p:txBody>
      </p:sp>
      <p:pic>
        <p:nvPicPr>
          <p:cNvPr id="4" name="Picture 3" descr="A diagram of a circle with different colored lines&#10;&#10;Description automatically generated with medium confid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877" y="537751"/>
            <a:ext cx="5989815" cy="48513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Part</a:t>
            </a:r>
            <a:r>
              <a:rPr lang="zh-CN" altLang="en-US"/>
              <a:t> </a:t>
            </a:r>
            <a:r>
              <a:rPr lang="en-US" altLang="zh-CN"/>
              <a:t>VII</a:t>
            </a:r>
            <a:br>
              <a:rPr lang="en-US" altLang="zh-CN"/>
            </a:br>
            <a:r>
              <a:rPr lang="en-US" altLang="zh-CN"/>
              <a:t>Other analysis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>
                <a:ea typeface="+mn-lt"/>
                <a:cs typeface="+mn-lt"/>
              </a:rPr>
              <a:t>Create your part7 folder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37321" y="559259"/>
            <a:ext cx="11317357" cy="50158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 rtl="0" fontAlgn="base"/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Interpretation and analysis of the subfamilies based on the Phylogeny and subfamilies from the selected E-value. </a:t>
            </a:r>
          </a:p>
          <a:p>
            <a:endParaRPr lang="en-US" altLang="zh-CN" sz="200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pPr algn="l" rtl="0" fontAlgn="base"/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Interpretation steps and protocol: </a:t>
            </a:r>
          </a:p>
          <a:p>
            <a:pPr algn="l" rtl="0" fontAlgn="base"/>
            <a:endParaRPr lang="en-US" altLang="zh-CN" sz="2000">
              <a:solidFill>
                <a:srgbClr val="000000"/>
              </a:solidFill>
              <a:cs typeface="+mn-lt"/>
            </a:endParaRPr>
          </a:p>
          <a:p>
            <a:pPr algn="just" rtl="0" fontAlgn="base">
              <a:buFont typeface="+mj-lt"/>
              <a:buAutoNum type="arabicPeriod"/>
            </a:pP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Explain each </a:t>
            </a:r>
            <a:r>
              <a:rPr lang="en-US" altLang="zh-CN" sz="2000">
                <a:solidFill>
                  <a:srgbClr val="FF0000"/>
                </a:solidFill>
                <a:ea typeface="等线" panose="02010600030101010101" charset="-122"/>
                <a:cs typeface="+mn-lt"/>
              </a:rPr>
              <a:t>subfamily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in terms of </a:t>
            </a:r>
            <a:r>
              <a:rPr lang="en-US" altLang="zh-CN" sz="2000">
                <a:solidFill>
                  <a:srgbClr val="FF0000"/>
                </a:solidFill>
                <a:ea typeface="等线" panose="02010600030101010101" charset="-122"/>
                <a:cs typeface="+mn-lt"/>
              </a:rPr>
              <a:t>EC number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, </a:t>
            </a:r>
            <a:r>
              <a:rPr lang="en-US" altLang="zh-CN" sz="2000">
                <a:solidFill>
                  <a:srgbClr val="FF0000"/>
                </a:solidFill>
                <a:ea typeface="等线" panose="02010600030101010101" charset="-122"/>
                <a:cs typeface="+mn-lt"/>
              </a:rPr>
              <a:t>taxonomical diversity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, </a:t>
            </a:r>
            <a:r>
              <a:rPr lang="en-US" altLang="zh-CN" sz="2000">
                <a:solidFill>
                  <a:srgbClr val="FF0000"/>
                </a:solidFill>
                <a:ea typeface="等线" panose="02010600030101010101" charset="-122"/>
                <a:cs typeface="+mn-lt"/>
              </a:rPr>
              <a:t>enzyme activity and structures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. </a:t>
            </a:r>
          </a:p>
          <a:p>
            <a:pPr algn="just" rtl="0" fontAlgn="base">
              <a:buFont typeface="+mj-lt"/>
              <a:buAutoNum type="arabicPeriod"/>
            </a:pPr>
            <a:endParaRPr lang="en-US" altLang="zh-CN" sz="2000">
              <a:solidFill>
                <a:srgbClr val="000000"/>
              </a:solidFill>
              <a:cs typeface="+mn-lt"/>
            </a:endParaRPr>
          </a:p>
          <a:p>
            <a:pPr algn="just" rtl="0" fontAlgn="base">
              <a:buFont typeface="+mj-lt"/>
              <a:buAutoNum type="arabicPeriod" startAt="2"/>
            </a:pP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Select any one </a:t>
            </a:r>
            <a:r>
              <a:rPr lang="en-US" altLang="zh-CN" sz="2000">
                <a:solidFill>
                  <a:srgbClr val="FF0000"/>
                </a:solidFill>
                <a:ea typeface="等线" panose="02010600030101010101" charset="-122"/>
                <a:cs typeface="+mn-lt"/>
              </a:rPr>
              <a:t>characterized ID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and their </a:t>
            </a:r>
            <a:r>
              <a:rPr lang="en-US" altLang="zh-CN" sz="2000">
                <a:solidFill>
                  <a:srgbClr val="FF0000"/>
                </a:solidFill>
                <a:ea typeface="等线" panose="02010600030101010101" charset="-122"/>
                <a:cs typeface="+mn-lt"/>
              </a:rPr>
              <a:t>EC numbers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from each subfamily from the results (Output of “</a:t>
            </a:r>
            <a:r>
              <a:rPr lang="en-US" altLang="zh-CN" sz="2000">
                <a:solidFill>
                  <a:srgbClr val="FF0000"/>
                </a:solidFill>
                <a:ea typeface="等线" panose="02010600030101010101" charset="-122"/>
                <a:cs typeface="+mn-lt"/>
              </a:rPr>
              <a:t>analysis_mapped_24oct2024.py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”).</a:t>
            </a:r>
          </a:p>
          <a:p>
            <a:pPr algn="just" rtl="0" fontAlgn="base">
              <a:buFont typeface="+mj-lt"/>
              <a:buAutoNum type="arabicPeriod" startAt="2"/>
            </a:pPr>
            <a:endParaRPr lang="en-US" altLang="zh-CN" sz="2000">
              <a:solidFill>
                <a:srgbClr val="000000"/>
              </a:solidFill>
              <a:cs typeface="+mn-lt"/>
            </a:endParaRPr>
          </a:p>
          <a:p>
            <a:pPr algn="just" fontAlgn="base">
              <a:buFont typeface="+mj-lt"/>
              <a:buAutoNum type="arabicPeriod" startAt="3"/>
            </a:pP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If PDB ID (Protein Data Bank,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  <a:hlinkClick r:id="rId2"/>
              </a:rPr>
              <a:t>https://www.rcsb.org/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) is available, take the structure, or else model them using </a:t>
            </a:r>
            <a:r>
              <a:rPr lang="en-US" altLang="zh-CN" sz="2000">
                <a:solidFill>
                  <a:srgbClr val="FF0000"/>
                </a:solidFill>
                <a:ea typeface="等线" panose="02010600030101010101" charset="-122"/>
                <a:cs typeface="+mn-lt"/>
              </a:rPr>
              <a:t>“Swiss-model” or AlphaFold2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.  </a:t>
            </a:r>
          </a:p>
          <a:p>
            <a:pPr algn="just" rtl="0" fontAlgn="base">
              <a:buFont typeface="+mj-lt"/>
              <a:buAutoNum type="arabicPeriod" startAt="3"/>
            </a:pPr>
            <a:endParaRPr lang="en-US" altLang="zh-CN" sz="2000">
              <a:solidFill>
                <a:srgbClr val="000000"/>
              </a:solidFill>
              <a:cs typeface="+mn-lt"/>
            </a:endParaRPr>
          </a:p>
          <a:p>
            <a:pPr algn="just" rtl="0" fontAlgn="base">
              <a:buFont typeface="+mj-lt"/>
              <a:buAutoNum type="arabicPeriod" startAt="4"/>
            </a:pP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Identify the common </a:t>
            </a:r>
            <a:r>
              <a:rPr lang="en-US" altLang="zh-CN" sz="2000">
                <a:solidFill>
                  <a:srgbClr val="FF0000"/>
                </a:solidFill>
                <a:ea typeface="等线" panose="02010600030101010101" charset="-122"/>
                <a:cs typeface="+mn-lt"/>
              </a:rPr>
              <a:t>catalytic domain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between each subfamily. </a:t>
            </a:r>
          </a:p>
          <a:p>
            <a:pPr algn="just" rtl="0" fontAlgn="base">
              <a:buFont typeface="+mj-lt"/>
              <a:buAutoNum type="arabicPeriod" startAt="4"/>
            </a:pPr>
            <a:endParaRPr lang="en-US" altLang="zh-CN" sz="2000">
              <a:solidFill>
                <a:srgbClr val="000000"/>
              </a:solidFill>
              <a:cs typeface="+mn-lt"/>
            </a:endParaRPr>
          </a:p>
          <a:p>
            <a:pPr algn="just" rtl="0" fontAlgn="base">
              <a:buFont typeface="+mj-lt"/>
              <a:buAutoNum type="arabicPeriod" startAt="5"/>
            </a:pP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Use </a:t>
            </a:r>
            <a:r>
              <a:rPr lang="en-US" altLang="zh-CN" sz="2000" err="1">
                <a:solidFill>
                  <a:srgbClr val="FF0000"/>
                </a:solidFill>
                <a:ea typeface="等线" panose="02010600030101010101" charset="-122"/>
                <a:cs typeface="+mn-lt"/>
              </a:rPr>
              <a:t>PyMol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to load and visualize the structures. (Available in HCC interactive apps).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17806" y="819509"/>
            <a:ext cx="6745356" cy="5631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How to use Alaphfold to search protein structure:</a:t>
            </a:r>
            <a:b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</a:br>
            <a:b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</a:b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1. If know the protein ID/name:</a:t>
            </a:r>
            <a:br>
              <a:rPr lang="en-US" altLang="zh-CN" sz="2400">
                <a:solidFill>
                  <a:srgbClr val="000000"/>
                </a:solidFill>
                <a:cs typeface="+mn-lt"/>
              </a:rPr>
            </a:br>
            <a:r>
              <a:rPr lang="en-US" altLang="zh-CN" sz="2400">
                <a:solidFill>
                  <a:srgbClr val="000000"/>
                </a:solidFill>
                <a:cs typeface="+mn-lt"/>
                <a:hlinkClick r:id="rId2"/>
              </a:rPr>
              <a:t>https://alphafold.ebi.ac.uk/</a:t>
            </a:r>
            <a:r>
              <a:rPr lang="en-US" altLang="zh-CN" sz="2400">
                <a:solidFill>
                  <a:srgbClr val="000000"/>
                </a:solidFill>
                <a:cs typeface="+mn-lt"/>
              </a:rPr>
              <a:t> Directly search it.</a:t>
            </a:r>
            <a:endParaRPr lang="en-US" altLang="zh-CN" sz="240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endParaRPr lang="en-US" altLang="zh-CN" sz="2400"/>
          </a:p>
          <a:p>
            <a:endParaRPr lang="en-US" altLang="zh-CN" sz="2400"/>
          </a:p>
          <a:p>
            <a:r>
              <a:rPr lang="en-US" altLang="zh-CN" sz="2400"/>
              <a:t>   2.  If it cannot be found, could try use sequence:</a:t>
            </a:r>
            <a:br>
              <a:rPr lang="en-US" altLang="zh-CN" sz="2400"/>
            </a:br>
            <a:r>
              <a:rPr lang="en-US" altLang="zh-CN" sz="2400"/>
              <a:t>   Use FASTA tool to search:    </a:t>
            </a:r>
            <a:r>
              <a:rPr lang="en-US" altLang="zh-CN" sz="2400">
                <a:hlinkClick r:id="rId3"/>
              </a:rPr>
              <a:t>https://www.ebi.ac.uk/Tools/sss/fasta/</a:t>
            </a:r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  <a:p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356" y="622794"/>
            <a:ext cx="5194851" cy="24955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1864" y="3262586"/>
            <a:ext cx="4281833" cy="26942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0" y="0"/>
            <a:ext cx="12070080" cy="2676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2400"/>
          </a:p>
          <a:p>
            <a:r>
              <a:rPr lang="en-US" altLang="zh-CN" sz="2400"/>
              <a:t>   3. Try google </a:t>
            </a:r>
            <a:r>
              <a:rPr lang="en-US" altLang="zh-CN" sz="2400" err="1"/>
              <a:t>colab</a:t>
            </a:r>
            <a:r>
              <a:rPr lang="en-US" altLang="zh-CN" sz="2400"/>
              <a:t>:</a:t>
            </a:r>
            <a:br>
              <a:rPr lang="en-US" altLang="zh-CN" sz="2400"/>
            </a:br>
            <a:r>
              <a:rPr lang="en-US" altLang="zh-CN" sz="2400">
                <a:hlinkClick r:id="rId2"/>
              </a:rPr>
              <a:t>https://colab.research.google.com/github/sokrypton/ColabFold/blob/main/AlphaFold2.ipynb</a:t>
            </a:r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  <a:p>
            <a:endParaRPr lang="zh-CN" altLang="en-US" sz="240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242" y="2291000"/>
            <a:ext cx="8748215" cy="375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Any questions?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3574" y="865658"/>
            <a:ext cx="11645463" cy="62471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 panose="02010600030101010101" charset="-122"/>
              </a:rPr>
              <a:t>Log in your swan OnDemand and download all data to the work folder.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800"/>
          </a:p>
          <a:p>
            <a:r>
              <a:rPr kumimoji="1"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cd $WORK</a:t>
            </a:r>
            <a:endParaRPr lang="en-US" altLang="zh-CN" sz="160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r>
              <a:rPr kumimoji="1" lang="en-US" altLang="zh-CN" sz="1600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mkdir</a:t>
            </a:r>
            <a:r>
              <a:rPr kumimoji="1"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  </a:t>
            </a:r>
            <a:r>
              <a:rPr kumimoji="1" lang="en-US" altLang="zh-CN" sz="1600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course_project</a:t>
            </a:r>
            <a:endParaRPr lang="en-US" altLang="zh-CN" sz="160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r>
              <a:rPr kumimoji="1"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cd </a:t>
            </a:r>
            <a:r>
              <a:rPr kumimoji="1" lang="en-US" altLang="zh-CN" sz="1600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course_project</a:t>
            </a:r>
          </a:p>
          <a:p>
            <a:r>
              <a:rPr kumimoji="1"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git clone </a:t>
            </a:r>
            <a:r>
              <a:rPr kumimoji="1"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  <a:hlinkClick r:id="rId3" action="ppaction://hlinkfile"/>
              </a:rPr>
              <a:t>https://github.com/Keepingle/course-project-1-Subfamily-classification-of-glycoside-hydrolase-family.git</a:t>
            </a:r>
            <a:endParaRPr kumimoji="1" lang="en-US" altLang="zh-CN" sz="160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kumimoji="1" lang="en-US" altLang="zh-CN" sz="2800">
              <a:ea typeface="等线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 panose="02010600030101010101" charset="-122"/>
              </a:rPr>
              <a:t>For each part, we recommend to create a folder and named with “part1”, “part2” ...</a:t>
            </a:r>
          </a:p>
          <a:p>
            <a:pPr indent="0">
              <a:buFont typeface="Arial" panose="020B0604020202020204" pitchFamily="34" charset="0"/>
              <a:buNone/>
            </a:pPr>
            <a:endParaRPr lang="en-US" altLang="zh-CN" sz="2800">
              <a:ea typeface="等线" panose="02010600030101010101" charset="-122"/>
              <a:cs typeface="Calibri" panose="020F0502020204030204"/>
            </a:endParaRPr>
          </a:p>
          <a:p>
            <a:r>
              <a:rPr kumimoji="1" lang="en-US" altLang="zh-CN" sz="1600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mkdir</a:t>
            </a:r>
            <a:r>
              <a:rPr kumimoji="1"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part1</a:t>
            </a:r>
            <a:endParaRPr lang="en-US" altLang="zh-CN" sz="160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r>
              <a:rPr kumimoji="1"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cd part1 </a:t>
            </a:r>
          </a:p>
          <a:p>
            <a:endParaRPr kumimoji="1" lang="en-US" altLang="zh-CN" sz="2800"/>
          </a:p>
          <a:p>
            <a:r>
              <a:rPr kumimoji="1" lang="en-US" altLang="zh-CN" sz="2800">
                <a:ea typeface="等线" panose="02010600030101010101" charset="-122"/>
              </a:rPr>
              <a:t>*Remember to do that and we won’t show it again in the next slides.</a:t>
            </a:r>
            <a:endParaRPr lang="en-US" altLang="zh-CN" sz="2800">
              <a:ea typeface="等线" panose="02010600030101010101" charset="-122"/>
              <a:cs typeface="Calibri" panose="020F0502020204030204"/>
            </a:endParaRPr>
          </a:p>
          <a:p>
            <a:r>
              <a:rPr kumimoji="1" lang="en-US" altLang="zh-CN" sz="2800">
                <a:ea typeface="等线" panose="02010600030101010101" charset="-122"/>
              </a:rPr>
              <a:t>*NEVER forget which folder you are in and which you should be.</a:t>
            </a:r>
            <a:endParaRPr lang="en-US" altLang="zh-CN" sz="280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96850" y="112395"/>
            <a:ext cx="1159383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600" b="1"/>
              <a:t>1.1 - Create Project Folders and Clone Git Repository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06400" y="763905"/>
            <a:ext cx="11786235" cy="35077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/>
              <a:t>Go to the </a:t>
            </a:r>
            <a:r>
              <a:rPr kumimoji="1" lang="en-US" altLang="zh-CN" sz="2800" err="1"/>
              <a:t>CAZy</a:t>
            </a:r>
            <a:r>
              <a:rPr kumimoji="1" lang="en-US" altLang="zh-CN" sz="2800"/>
              <a:t> website </a:t>
            </a:r>
            <a:r>
              <a:rPr kumimoji="1" lang="en-US" altLang="zh-CN" sz="2400" b="0" i="0" strike="noStrike">
                <a:hlinkClick r:id="rId3"/>
              </a:rPr>
              <a:t>http://www.cazy.org/</a:t>
            </a:r>
            <a:r>
              <a:rPr kumimoji="1" lang="en-US" altLang="zh-CN" sz="2400" b="0" i="0"/>
              <a:t> </a:t>
            </a:r>
            <a:endParaRPr kumimoji="1" lang="en-US" altLang="zh-CN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800"/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800"/>
              <a:t>Select GH classes on </a:t>
            </a:r>
            <a:r>
              <a:rPr kumimoji="1" lang="en-US" altLang="zh-CN" sz="2800" err="1"/>
              <a:t>CAZy</a:t>
            </a:r>
            <a:r>
              <a:rPr kumimoji="1" lang="en-US" altLang="zh-CN" sz="2800"/>
              <a:t> database</a:t>
            </a:r>
            <a:r>
              <a:rPr kumimoji="1" lang="en-US" altLang="zh-CN" sz="2400"/>
              <a:t> </a:t>
            </a:r>
            <a:r>
              <a:rPr kumimoji="1" lang="en-US" altLang="zh-CN" sz="2400" b="0" i="0" strike="noStrike">
                <a:hlinkClick r:id="rId4"/>
              </a:rPr>
              <a:t>http://www.cazy.org/Glycoside-Hydrolases.html</a:t>
            </a:r>
            <a:r>
              <a:rPr kumimoji="1" lang="en-US" altLang="zh-CN" sz="2400" b="0" i="0"/>
              <a:t>  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kumimoji="1" lang="en-US" altLang="zh-CN" sz="2800"/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800"/>
              <a:t>Choose GH31 (change into your family) </a:t>
            </a:r>
            <a:r>
              <a:rPr kumimoji="1" lang="en-US" altLang="zh-CN" sz="2400" b="0" i="0" strike="noStrike">
                <a:hlinkClick r:id="rId5"/>
              </a:rPr>
              <a:t>http://www.cazy.org/GH31.html</a:t>
            </a:r>
            <a:r>
              <a:rPr kumimoji="1" lang="en-US" altLang="zh-CN" sz="2400" b="0" i="0"/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/>
              <a:t>Find the txt file containing 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rcRect t="2491"/>
          <a:stretch>
            <a:fillRect/>
          </a:stretch>
        </p:blipFill>
        <p:spPr>
          <a:xfrm>
            <a:off x="158750" y="3698240"/>
            <a:ext cx="11719560" cy="27908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3075" y="118745"/>
            <a:ext cx="1060640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600" b="1"/>
              <a:t>1.2 - Download and Process </a:t>
            </a:r>
            <a:r>
              <a:rPr lang="en-US" altLang="zh-CN" sz="3600" b="1">
                <a:highlight>
                  <a:srgbClr val="C0C0C0"/>
                </a:highlight>
              </a:rPr>
              <a:t>GH31</a:t>
            </a:r>
            <a:r>
              <a:rPr lang="en-US" altLang="zh-CN" sz="3600" b="1"/>
              <a:t> Family GenBank IDs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72964" y="824383"/>
            <a:ext cx="11645463" cy="292290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 panose="02010600030101010101" charset="-122"/>
              </a:rPr>
              <a:t>Copy the link and use the </a:t>
            </a:r>
            <a:r>
              <a:rPr kumimoji="1" lang="en-US" altLang="zh-CN" sz="2800" err="1">
                <a:ea typeface="等线" panose="02010600030101010101" charset="-122"/>
              </a:rPr>
              <a:t>wget</a:t>
            </a:r>
            <a:r>
              <a:rPr kumimoji="1" lang="en-US" altLang="zh-CN" sz="2800">
                <a:ea typeface="等线" panose="02010600030101010101" charset="-122"/>
              </a:rPr>
              <a:t> to download it on swan</a:t>
            </a:r>
            <a:endParaRPr lang="en-US" altLang="zh-CN" sz="1800" b="0" i="0">
              <a:solidFill>
                <a:srgbClr val="000000"/>
              </a:solidFill>
              <a:effectLst/>
              <a:latin typeface="Times New Roman" panose="02020603050405020304" pitchFamily="18" charset="0"/>
              <a:ea typeface="等线" panose="02010600030101010101" charset="-122"/>
            </a:endParaRPr>
          </a:p>
          <a:p>
            <a:endParaRPr kumimoji="1"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kumimoji="1" lang="en-US" altLang="zh-CN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wget</a:t>
            </a:r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</a:t>
            </a:r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  <a:hlinkClick r:id="rId3"/>
              </a:rPr>
              <a:t>http://www.cazy.org/IMG/cazy_data/</a:t>
            </a:r>
            <a:r>
              <a:rPr kumimoji="1" lang="en-US" altLang="zh-CN">
                <a:highlight>
                  <a:srgbClr val="C0C0C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  <a:hlinkClick r:id="rId3"/>
              </a:rPr>
              <a:t>GH31</a:t>
            </a:r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  <a:hlinkClick r:id="rId3"/>
              </a:rPr>
              <a:t>.txt</a:t>
            </a:r>
            <a:endParaRPr lang="en-US" altLang="zh-CN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kumimoji="1" lang="en-US" altLang="zh-CN" sz="2800"/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800" err="1">
                <a:ea typeface="等线" panose="02010600030101010101" charset="-122"/>
              </a:rPr>
              <a:t>Use GH31.txt to get a list of genbank ids of GH31 family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800"/>
          </a:p>
          <a:p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less </a:t>
            </a:r>
            <a:r>
              <a:rPr kumimoji="1" lang="en-US" altLang="zh-CN">
                <a:highlight>
                  <a:srgbClr val="C0C0C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GH31</a:t>
            </a:r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.txt | grep -w ncbi | </a:t>
            </a:r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cut -f 4 </a:t>
            </a:r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&gt; list_ids.txt  </a:t>
            </a:r>
            <a:endParaRPr lang="en-US" altLang="zh-CN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lang="zh-CN"/>
          </a:p>
        </p:txBody>
      </p:sp>
      <p:sp>
        <p:nvSpPr>
          <p:cNvPr id="3" name="文本框 2"/>
          <p:cNvSpPr txBox="1"/>
          <p:nvPr/>
        </p:nvSpPr>
        <p:spPr>
          <a:xfrm>
            <a:off x="473075" y="118745"/>
            <a:ext cx="1060640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600" b="1"/>
              <a:t>1.2 - Download and Process </a:t>
            </a:r>
            <a:r>
              <a:rPr lang="en-US" altLang="zh-CN" sz="3600" b="1">
                <a:highlight>
                  <a:srgbClr val="C0C0C0"/>
                </a:highlight>
              </a:rPr>
              <a:t>GH31</a:t>
            </a:r>
            <a:r>
              <a:rPr lang="en-US" altLang="zh-CN" sz="3600" b="1"/>
              <a:t> Family GenBank IDs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rcRect t="21102"/>
          <a:stretch>
            <a:fillRect/>
          </a:stretch>
        </p:blipFill>
        <p:spPr>
          <a:xfrm>
            <a:off x="4725035" y="3747135"/>
            <a:ext cx="6934200" cy="28016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47395" y="3769360"/>
            <a:ext cx="444690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buClrTx/>
              <a:buSzTx/>
              <a:buFont typeface="Arial" panose="020B0604020202020204" pitchFamily="34" charset="0"/>
              <a:buNone/>
            </a:pPr>
            <a:r>
              <a:rPr kumimoji="1" lang="en-US" altLang="zh-CN" sz="2000" err="1">
                <a:ea typeface="等线" panose="02010600030101010101" charset="-122"/>
                <a:sym typeface="+mn-ea"/>
              </a:rPr>
              <a:t>Columns in GH31.txt </a:t>
            </a:r>
            <a:br>
              <a:rPr kumimoji="1" lang="en-US" altLang="zh-CN" sz="2000" err="1">
                <a:ea typeface="等线" panose="02010600030101010101" charset="-122"/>
                <a:sym typeface="+mn-ea"/>
              </a:rPr>
            </a:br>
            <a:r>
              <a:rPr kumimoji="1" lang="en-US" altLang="zh-CN" sz="2000" err="1">
                <a:ea typeface="等线" panose="02010600030101010101" charset="-122"/>
                <a:sym typeface="+mn-ea"/>
              </a:rPr>
              <a:t>1. Subfamily</a:t>
            </a:r>
          </a:p>
          <a:p>
            <a:pPr indent="0" algn="l">
              <a:buClrTx/>
              <a:buSzTx/>
              <a:buFont typeface="Arial" panose="020B0604020202020204" pitchFamily="34" charset="0"/>
              <a:buNone/>
            </a:pPr>
            <a:r>
              <a:rPr kumimoji="1" lang="en-US" altLang="zh-CN" sz="2000" err="1">
                <a:ea typeface="等线" panose="02010600030101010101" charset="-122"/>
                <a:sym typeface="+mn-ea"/>
              </a:rPr>
              <a:t>2. Taxonomy: Domain</a:t>
            </a:r>
          </a:p>
          <a:p>
            <a:pPr indent="0" algn="l">
              <a:buClrTx/>
              <a:buSzTx/>
              <a:buFont typeface="Arial" panose="020B0604020202020204" pitchFamily="34" charset="0"/>
              <a:buNone/>
            </a:pPr>
            <a:r>
              <a:rPr kumimoji="1" lang="en-US" altLang="zh-CN" sz="2000" err="1">
                <a:ea typeface="等线" panose="02010600030101010101" charset="-122"/>
                <a:sym typeface="+mn-ea"/>
              </a:rPr>
              <a:t>3. Organism: Species/Strain</a:t>
            </a:r>
          </a:p>
          <a:p>
            <a:pPr indent="0" algn="l">
              <a:buClrTx/>
              <a:buSzTx/>
              <a:buFont typeface="Arial" panose="020B0604020202020204" pitchFamily="34" charset="0"/>
              <a:buNone/>
            </a:pPr>
            <a:r>
              <a:rPr kumimoji="1" lang="en-US" altLang="zh-CN" sz="2000" err="1">
                <a:ea typeface="等线" panose="02010600030101010101" charset="-122"/>
                <a:sym typeface="+mn-ea"/>
              </a:rPr>
              <a:t>4. Protein ID</a:t>
            </a:r>
          </a:p>
          <a:p>
            <a:pPr indent="0" algn="l">
              <a:buClrTx/>
              <a:buSzTx/>
              <a:buFont typeface="Arial" panose="020B0604020202020204" pitchFamily="34" charset="0"/>
              <a:buNone/>
            </a:pPr>
            <a:r>
              <a:rPr kumimoji="1" lang="en-US" altLang="zh-CN" sz="2000" err="1">
                <a:ea typeface="等线" panose="02010600030101010101" charset="-122"/>
                <a:sym typeface="+mn-ea"/>
              </a:rPr>
              <a:t>5. Database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72964" y="824383"/>
            <a:ext cx="11645463" cy="563118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 panose="02010600030101010101" charset="-122"/>
              </a:rPr>
              <a:t>Copy the link and use the </a:t>
            </a:r>
            <a:r>
              <a:rPr kumimoji="1" lang="en-US" altLang="zh-CN" sz="2800" err="1">
                <a:ea typeface="等线" panose="02010600030101010101" charset="-122"/>
              </a:rPr>
              <a:t>wget</a:t>
            </a:r>
            <a:r>
              <a:rPr kumimoji="1" lang="en-US" altLang="zh-CN" sz="2800">
                <a:ea typeface="等线" panose="02010600030101010101" charset="-122"/>
              </a:rPr>
              <a:t> to download it on swan</a:t>
            </a:r>
            <a:endParaRPr lang="en-US" altLang="zh-CN" sz="1800" b="0" i="0">
              <a:solidFill>
                <a:srgbClr val="000000"/>
              </a:solidFill>
              <a:effectLst/>
              <a:latin typeface="Times New Roman" panose="02020603050405020304" pitchFamily="18" charset="0"/>
              <a:ea typeface="等线" panose="02010600030101010101" charset="-122"/>
            </a:endParaRPr>
          </a:p>
          <a:p>
            <a:endParaRPr kumimoji="1"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kumimoji="1" lang="en-US" altLang="zh-CN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wget</a:t>
            </a:r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</a:t>
            </a:r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  <a:hlinkClick r:id="rId3"/>
              </a:rPr>
              <a:t>http://www.cazy.org/IMG/cazy_data/</a:t>
            </a:r>
            <a:r>
              <a:rPr kumimoji="1" lang="en-US" altLang="zh-CN">
                <a:highlight>
                  <a:srgbClr val="C0C0C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  <a:hlinkClick r:id="rId3"/>
              </a:rPr>
              <a:t>GH31</a:t>
            </a:r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  <a:hlinkClick r:id="rId3"/>
              </a:rPr>
              <a:t>.txt</a:t>
            </a:r>
            <a:endParaRPr lang="en-US" altLang="zh-CN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kumimoji="1" lang="en-US" altLang="zh-CN" sz="2800"/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800" err="1">
                <a:ea typeface="等线" panose="02010600030101010101" charset="-122"/>
              </a:rPr>
              <a:t>Use GH31.txt to get a list of genbank ids of GH31 family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800"/>
          </a:p>
          <a:p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less </a:t>
            </a:r>
            <a:r>
              <a:rPr kumimoji="1" lang="en-US" altLang="zh-CN">
                <a:highlight>
                  <a:srgbClr val="C0C0C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GH31</a:t>
            </a:r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.txt | grep -w ncbi | </a:t>
            </a:r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cut -f 4 </a:t>
            </a:r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&gt; list_ids.txt  </a:t>
            </a:r>
            <a:endParaRPr lang="en-US" altLang="zh-CN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lang="en-US" altLang="zh-CN" sz="1800" b="0" i="0">
              <a:solidFill>
                <a:srgbClr val="000000"/>
              </a:solidFill>
              <a:effectLst/>
              <a:latin typeface="Aptos Mono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800" err="1">
                <a:ea typeface="等线" panose="02010600030101010101" charset="-122"/>
              </a:rPr>
              <a:t>Remove the </a:t>
            </a:r>
            <a:r>
              <a:rPr kumimoji="1" lang="en-US" altLang="zh-CN" sz="2800" b="0" i="0" err="1">
                <a:ea typeface="等线" panose="02010600030101010101" charset="-122"/>
              </a:rPr>
              <a:t>redundant</a:t>
            </a:r>
            <a:r>
              <a:rPr kumimoji="1" lang="en-US" altLang="zh-CN" sz="2800" err="1">
                <a:ea typeface="等线" panose="02010600030101010101" charset="-122"/>
              </a:rPr>
              <a:t> IDs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kumimoji="1" lang="en-US" altLang="zh-CN" sz="2800" err="1">
              <a:ea typeface="等线" panose="02010600030101010101" charset="-122"/>
            </a:endParaRPr>
          </a:p>
          <a:p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cat list_ids.txt | sort | </a:t>
            </a:r>
            <a:r>
              <a:rPr kumimoji="1" lang="en-US" altLang="zh-CN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uniq</a:t>
            </a:r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&gt; uniq_list_ids.txt  </a:t>
            </a:r>
            <a:r>
              <a:rPr kumimoji="1" lang="en-US" altLang="zh-CN" sz="2800">
                <a:ea typeface="等线" panose="02010600030101010101" charset="-122"/>
              </a:rPr>
              <a:t> </a:t>
            </a:r>
            <a:endParaRPr lang="en-US" altLang="zh-CN" sz="2800">
              <a:ea typeface="等线" panose="02010600030101010101" charset="-122"/>
              <a:cs typeface="Calibri" panose="020F0502020204030204"/>
            </a:endParaRPr>
          </a:p>
          <a:p>
            <a:endParaRPr kumimoji="1" lang="en-US" altLang="zh-CN" sz="2800"/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800" err="1">
                <a:ea typeface="等线" panose="02010600030101010101" charset="-122"/>
              </a:rPr>
              <a:t>You will get 26863 unique ids in GH31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/>
          </a:p>
          <a:p>
            <a:r>
              <a:rPr lang="en-US" altLang="zh-CN" err="1">
                <a:latin typeface="Courier New" panose="02070309020205020404"/>
                <a:ea typeface="+mn-lt"/>
                <a:cs typeface="Courier New" panose="02070309020205020404"/>
              </a:rPr>
              <a:t>wc </a:t>
            </a:r>
            <a:r>
              <a:rPr lang="en-US" altLang="zh-CN">
                <a:latin typeface="Courier New" panose="02070309020205020404"/>
                <a:ea typeface="+mn-lt"/>
                <a:cs typeface="Courier New" panose="02070309020205020404"/>
              </a:rPr>
              <a:t>-l uniq_list_ids.txt</a:t>
            </a:r>
            <a:endParaRPr lang="zh-CN"/>
          </a:p>
        </p:txBody>
      </p:sp>
      <p:sp>
        <p:nvSpPr>
          <p:cNvPr id="3" name="文本框 2"/>
          <p:cNvSpPr txBox="1"/>
          <p:nvPr/>
        </p:nvSpPr>
        <p:spPr>
          <a:xfrm>
            <a:off x="473075" y="118745"/>
            <a:ext cx="1060640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600" b="1"/>
              <a:t>1.2 - Download and Process </a:t>
            </a:r>
            <a:r>
              <a:rPr lang="en-US" altLang="zh-CN" sz="3600" b="1">
                <a:highlight>
                  <a:srgbClr val="C0C0C0"/>
                </a:highlight>
              </a:rPr>
              <a:t>GH31</a:t>
            </a:r>
            <a:r>
              <a:rPr lang="en-US" altLang="zh-CN" sz="3600" b="1"/>
              <a:t> Family GenBank IDs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69697" y="5951821"/>
            <a:ext cx="60960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b="0" i="0" strike="noStrike">
                <a:hlinkClick r:id="rId2"/>
              </a:rPr>
              <a:t>https://www.ncbi.nlm.nih.gov/books/NBK179288/</a:t>
            </a:r>
            <a:endParaRPr kumimoji="1" lang="en-US" altLang="zh-CN" sz="2000"/>
          </a:p>
        </p:txBody>
      </p:sp>
      <p:sp>
        <p:nvSpPr>
          <p:cNvPr id="7" name="文本框 6"/>
          <p:cNvSpPr txBox="1"/>
          <p:nvPr/>
        </p:nvSpPr>
        <p:spPr>
          <a:xfrm>
            <a:off x="369570" y="1585595"/>
            <a:ext cx="5363210" cy="424624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solidFill>
                  <a:schemeClr val="tx1"/>
                </a:solidFill>
              </a:rPr>
              <a:t>The Entrez Programming Utilities (E-utilities) are server-side tools </a:t>
            </a:r>
            <a:r>
              <a:rPr kumimoji="1" lang="en-US" altLang="zh-CN" sz="2800">
                <a:solidFill>
                  <a:schemeClr val="tx1"/>
                </a:solidFill>
                <a:sym typeface="+mn-ea"/>
              </a:rPr>
              <a:t>for automating queries and retrieving data from NCBI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800">
              <a:solidFill>
                <a:schemeClr val="tx1"/>
              </a:solidFill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solidFill>
                  <a:schemeClr val="tx1"/>
                </a:solidFill>
                <a:sym typeface="+mn-ea"/>
              </a:rPr>
              <a:t>NCBI has provided API keys that offer enhanced levels of supported access to the E-utilities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80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69570" y="86360"/>
            <a:ext cx="110299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600" b="1"/>
              <a:t>1.3 - Automating NCBI Data Retrieval with E-utilities and API Keys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495" y="1285240"/>
            <a:ext cx="5855970" cy="43592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69570" y="550481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>
              <a:buClrTx/>
              <a:buSzTx/>
              <a:buNone/>
            </a:pPr>
            <a:r>
              <a:rPr kumimoji="1" lang="en-US" altLang="zh-CN" sz="2000">
                <a:hlinkClick r:id="rId4" action="ppaction://hlinkfile"/>
              </a:rPr>
              <a:t>https://www.ncbi.nlm.nih.gov/books/NBK25497/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zI1MmNiMjM4ZjA1MmE1MGQ0YzU1YjE3YTI4NzJjOTA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3607</Words>
  <Application>Microsoft Office PowerPoint</Application>
  <PresentationFormat>Widescreen</PresentationFormat>
  <Paragraphs>434</Paragraphs>
  <Slides>47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9" baseType="lpstr">
      <vt:lpstr>WordVisi_MSFontService</vt:lpstr>
      <vt:lpstr>WordVisiCarriageReturn_MSFontService</vt:lpstr>
      <vt:lpstr>等线</vt:lpstr>
      <vt:lpstr>等线 Light</vt:lpstr>
      <vt:lpstr>Aptos Mono</vt:lpstr>
      <vt:lpstr>Arial</vt:lpstr>
      <vt:lpstr>Calibri</vt:lpstr>
      <vt:lpstr>Calibri Light</vt:lpstr>
      <vt:lpstr>Courier New</vt:lpstr>
      <vt:lpstr>Times New Roman</vt:lpstr>
      <vt:lpstr>Office Theme</vt:lpstr>
      <vt:lpstr>1_Office Theme</vt:lpstr>
      <vt:lpstr>Course Project 1:  Subfamily classification of glycoside hydrolase family</vt:lpstr>
      <vt:lpstr>PowerPoint Presentation</vt:lpstr>
      <vt:lpstr>PowerPoint Presentation</vt:lpstr>
      <vt:lpstr>Part I Data preparation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II Domain annotation</vt:lpstr>
      <vt:lpstr>PowerPoint Presentation</vt:lpstr>
      <vt:lpstr>PowerPoint Presentation</vt:lpstr>
      <vt:lpstr>PowerPoint Presentation</vt:lpstr>
      <vt:lpstr>PowerPoint Presentation</vt:lpstr>
      <vt:lpstr>Part III Domain extraction</vt:lpstr>
      <vt:lpstr>PowerPoint Presentation</vt:lpstr>
      <vt:lpstr>PowerPoint Presentation</vt:lpstr>
      <vt:lpstr>PowerPoint Presentation</vt:lpstr>
      <vt:lpstr>Part IV Sequence similarity networks (SSNpipe) </vt:lpstr>
      <vt:lpstr>PowerPoint Presentation</vt:lpstr>
      <vt:lpstr>PowerPoint Presentation</vt:lpstr>
      <vt:lpstr>PowerPoint Presentation</vt:lpstr>
      <vt:lpstr>PowerPoint Presentation</vt:lpstr>
      <vt:lpstr>Part V Cytoscape Visualization</vt:lpstr>
      <vt:lpstr>PowerPoint Presentation</vt:lpstr>
      <vt:lpstr>PowerPoint Presentation</vt:lpstr>
      <vt:lpstr>Export the network to an Image or PDF</vt:lpstr>
      <vt:lpstr>Part VI Phylogenentic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VII Other analysis</vt:lpstr>
      <vt:lpstr>PowerPoint Presentation</vt:lpstr>
      <vt:lpstr>PowerPoint Presentation</vt:lpstr>
      <vt:lpstr>PowerPoint Presentation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 I Data preparation</dc:title>
  <cp:lastModifiedBy>Yi Xing</cp:lastModifiedBy>
  <cp:revision>93</cp:revision>
  <dcterms:created xsi:type="dcterms:W3CDTF">2023-10-02T21:25:00Z</dcterms:created>
  <dcterms:modified xsi:type="dcterms:W3CDTF">2024-10-29T17:21:55Z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C4757021767E43248E711C612122B0E2_13</vt:lpwstr>
  </property>
  <property fmtid="{D5CDD505-2E9C-101B-9397-08002B2CF9AE}" pid="3" name="KSOProductBuildVer">
    <vt:lpwstr>2052-12.1.0.18608</vt:lpwstr>
  </property>
</Properties>
</file>